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Caveat"/>
      <p:regular r:id="rId53"/>
      <p:bold r:id="rId54"/>
    </p:embeddedFont>
    <p:embeddedFont>
      <p:font typeface="Old Standard TT"/>
      <p:regular r:id="rId55"/>
      <p:bold r:id="rId56"/>
      <p:italic r:id="rId57"/>
    </p:embeddedFont>
    <p:embeddedFont>
      <p:font typeface="Comforta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Yash Sharma"/>
  <p:cmAuthor clrIdx="1" id="1" initials="" lastIdx="6" name="Raghavendra Kaushik"/>
  <p:cmAuthor clrIdx="2" id="2" initials="" lastIdx="1" name="PANKAJ KUM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avea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OldStandardTT-regular.fntdata"/><Relationship Id="rId10" Type="http://schemas.openxmlformats.org/officeDocument/2006/relationships/slide" Target="slides/slide4.xml"/><Relationship Id="rId54" Type="http://schemas.openxmlformats.org/officeDocument/2006/relationships/font" Target="fonts/Caveat-bold.fntdata"/><Relationship Id="rId13" Type="http://schemas.openxmlformats.org/officeDocument/2006/relationships/slide" Target="slides/slide7.xml"/><Relationship Id="rId57" Type="http://schemas.openxmlformats.org/officeDocument/2006/relationships/font" Target="fonts/OldStandardTT-italic.fntdata"/><Relationship Id="rId12" Type="http://schemas.openxmlformats.org/officeDocument/2006/relationships/slide" Target="slides/slide6.xml"/><Relationship Id="rId56" Type="http://schemas.openxmlformats.org/officeDocument/2006/relationships/font" Target="fonts/OldStandardTT-bold.fntdata"/><Relationship Id="rId15" Type="http://schemas.openxmlformats.org/officeDocument/2006/relationships/slide" Target="slides/slide9.xml"/><Relationship Id="rId59" Type="http://schemas.openxmlformats.org/officeDocument/2006/relationships/font" Target="fonts/Comfortaa-bold.fntdata"/><Relationship Id="rId14" Type="http://schemas.openxmlformats.org/officeDocument/2006/relationships/slide" Target="slides/slide8.xml"/><Relationship Id="rId58" Type="http://schemas.openxmlformats.org/officeDocument/2006/relationships/font" Target="fonts/Comforta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09T14:34:30.535">
    <p:pos x="100" y="641"/>
    <p:text>we can remove the echo, for simplicity</p:text>
  </p:cm>
  <p:cm authorId="0" idx="2" dt="2020-10-04T07:08:27.980">
    <p:pos x="100" y="641"/>
    <p:text>we can keep cat</p:text>
  </p:cm>
  <p:cm authorId="1" idx="1" dt="2020-10-09T14:19:56.626">
    <p:pos x="100" y="641"/>
    <p:text>we will just tell him
and also tell the alternative taht u can write thru code editor</p:text>
  </p:cm>
  <p:cm authorId="1" idx="2" dt="2020-10-09T14:20:19.364">
    <p:pos x="100" y="641"/>
    <p:text>for ones who catch it wil use echo, rest wil use editor.seems okay?</p:text>
  </p:cm>
  <p:cm authorId="0" idx="3" dt="2020-10-09T14:34:30.535">
    <p:pos x="100" y="641"/>
    <p:text>Yeah sounds good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0-10T12:24:41.665">
    <p:pos x="241" y="280"/>
    <p:text>needs to be changed</p:text>
  </p:cm>
  <p:cm authorId="1" idx="4" dt="2020-10-10T12:24:41.665">
    <p:pos x="241" y="280"/>
    <p:text>usecases are not proper, feels statements are repetitive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10-10T18:49:30.478">
    <p:pos x="1049" y="890"/>
    <p:text>image blurry</p:text>
  </p:cm>
  <p:cm authorId="1" idx="5" dt="2020-10-10T18:49:30.478">
    <p:pos x="1049" y="890"/>
    <p:text>copied from old slides!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0-04T07:07:58.717">
    <p:pos x="196" y="738"/>
    <p:text>use -m for message content, explain what happens when you dont type -m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0-04T07:23:14.085">
    <p:pos x="196" y="738"/>
    <p:text>start with head concept and then move on to the branch</p:text>
  </p:cm>
  <p:cm authorId="1" idx="6" dt="2020-10-04T07:23:14.085">
    <p:pos x="196" y="738"/>
    <p:text>2 B DISCUSSED WHETHER TO INCLUDE HEAD OR NOT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ftwareengineering.stackexchange.com/questions/119782/what-does-stage-mean-in-g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tterexplained.com/articles/aha-moments-when-learning-gi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tterexplained.com/articles/aha-moments-when-learning-gi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8198105/how-does-git-store-files#:~:text=Git%20doesn%27t%20think%20of,a%20reference%20to%20that%20snapsho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ad6ae89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ad6ae89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go to a Shopping Mall</a:t>
            </a:r>
            <a:endParaRPr/>
          </a:p>
          <a:p>
            <a:pPr indent="0" lvl="0" marL="0" rtl="0" algn="l">
              <a:spcBef>
                <a:spcPts val="0"/>
              </a:spcBef>
              <a:spcAft>
                <a:spcPts val="0"/>
              </a:spcAft>
              <a:buNone/>
            </a:pPr>
            <a:r>
              <a:rPr lang="en"/>
              <a:t>You buy some items</a:t>
            </a:r>
            <a:endParaRPr/>
          </a:p>
          <a:p>
            <a:pPr indent="0" lvl="0" marL="0" rtl="0" algn="l">
              <a:spcBef>
                <a:spcPts val="0"/>
              </a:spcBef>
              <a:spcAft>
                <a:spcPts val="0"/>
              </a:spcAft>
              <a:buNone/>
            </a:pPr>
            <a:r>
              <a:rPr lang="en"/>
              <a:t>Before taking to counter!</a:t>
            </a:r>
            <a:endParaRPr/>
          </a:p>
          <a:p>
            <a:pPr indent="0" lvl="0" marL="0" rtl="0" algn="l">
              <a:spcBef>
                <a:spcPts val="0"/>
              </a:spcBef>
              <a:spcAft>
                <a:spcPts val="0"/>
              </a:spcAft>
              <a:buNone/>
            </a:pPr>
            <a:r>
              <a:rPr lang="en"/>
              <a:t>You put them in your Shopping Cart.</a:t>
            </a:r>
            <a:endParaRPr/>
          </a:p>
          <a:p>
            <a:pPr indent="0" lvl="0" marL="0" rtl="0" algn="l">
              <a:spcBef>
                <a:spcPts val="0"/>
              </a:spcBef>
              <a:spcAft>
                <a:spcPts val="0"/>
              </a:spcAft>
              <a:buNone/>
            </a:pPr>
            <a:r>
              <a:rPr lang="en"/>
              <a:t>You can think this Shopping cart as ur staging area!</a:t>
            </a:r>
            <a:endParaRPr/>
          </a:p>
          <a:p>
            <a:pPr indent="0" lvl="0" marL="0" rtl="0" algn="l">
              <a:spcBef>
                <a:spcPts val="0"/>
              </a:spcBef>
              <a:spcAft>
                <a:spcPts val="0"/>
              </a:spcAft>
              <a:buNone/>
            </a:pPr>
            <a:r>
              <a:rPr lang="en"/>
              <a:t>And the billing as comitting!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https://softwareengineering.stackexchange.com/questions/119782/what-does-stage-mean-in-git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ad6ae895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ad6ae895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new directory facebook clone</a:t>
            </a:r>
            <a:endParaRPr/>
          </a:p>
          <a:p>
            <a:pPr indent="0" lvl="0" marL="0" rtl="0" algn="l">
              <a:spcBef>
                <a:spcPts val="0"/>
              </a:spcBef>
              <a:spcAft>
                <a:spcPts val="0"/>
              </a:spcAft>
              <a:buNone/>
            </a:pPr>
            <a:r>
              <a:rPr lang="en"/>
              <a:t>Create new files - login.txt and homepage.txt and logout.txt</a:t>
            </a:r>
            <a:endParaRPr/>
          </a:p>
          <a:p>
            <a:pPr indent="0" lvl="0" marL="0" rtl="0" algn="l">
              <a:spcBef>
                <a:spcPts val="0"/>
              </a:spcBef>
              <a:spcAft>
                <a:spcPts val="0"/>
              </a:spcAft>
              <a:buNone/>
            </a:pPr>
            <a:r>
              <a:rPr lang="en"/>
              <a:t>Tell them to use git add -A instead of </a:t>
            </a:r>
            <a:r>
              <a:rPr lang="en"/>
              <a:t>writing</a:t>
            </a:r>
            <a:r>
              <a:rPr lang="en"/>
              <a:t> all the three filenames</a:t>
            </a:r>
            <a:endParaRPr/>
          </a:p>
          <a:p>
            <a:pPr indent="0" lvl="0" marL="0" rtl="0" algn="l">
              <a:spcBef>
                <a:spcPts val="0"/>
              </a:spcBef>
              <a:spcAft>
                <a:spcPts val="0"/>
              </a:spcAft>
              <a:buNone/>
            </a:pPr>
            <a:r>
              <a:rPr lang="en"/>
              <a:t>And tell them to write proper commit!</a:t>
            </a:r>
            <a:endParaRPr/>
          </a:p>
          <a:p>
            <a:pPr indent="0" lvl="0" marL="0" rtl="0" algn="l">
              <a:spcBef>
                <a:spcPts val="0"/>
              </a:spcBef>
              <a:spcAft>
                <a:spcPts val="0"/>
              </a:spcAft>
              <a:buNone/>
            </a:pPr>
            <a:r>
              <a:rPr lang="en"/>
              <a:t>Now Make settings page and groups page</a:t>
            </a:r>
            <a:endParaRPr/>
          </a:p>
          <a:p>
            <a:pPr indent="0" lvl="0" marL="0" rtl="0" algn="l">
              <a:spcBef>
                <a:spcPts val="0"/>
              </a:spcBef>
              <a:spcAft>
                <a:spcPts val="0"/>
              </a:spcAft>
              <a:buNone/>
            </a:pPr>
            <a:r>
              <a:rPr lang="en"/>
              <a:t>But add only settings page, because groups page is incomplete</a:t>
            </a:r>
            <a:endParaRPr/>
          </a:p>
          <a:p>
            <a:pPr indent="0" lvl="0" marL="0" rtl="0" algn="l">
              <a:spcBef>
                <a:spcPts val="0"/>
              </a:spcBef>
              <a:spcAft>
                <a:spcPts val="0"/>
              </a:spcAft>
              <a:buNone/>
            </a:pPr>
            <a:r>
              <a:rPr lang="en"/>
              <a:t>Git status</a:t>
            </a:r>
            <a:endParaRPr/>
          </a:p>
          <a:p>
            <a:pPr indent="0" lvl="0" marL="0" rtl="0" algn="l">
              <a:spcBef>
                <a:spcPts val="0"/>
              </a:spcBef>
              <a:spcAft>
                <a:spcPts val="0"/>
              </a:spcAft>
              <a:buNone/>
            </a:pPr>
            <a:r>
              <a:rPr lang="en"/>
              <a:t>Git add Settings.txt</a:t>
            </a:r>
            <a:endParaRPr/>
          </a:p>
          <a:p>
            <a:pPr indent="0" lvl="0" marL="0" rtl="0" algn="l">
              <a:spcBef>
                <a:spcPts val="0"/>
              </a:spcBef>
              <a:spcAft>
                <a:spcPts val="0"/>
              </a:spcAft>
              <a:buNone/>
            </a:pPr>
            <a:r>
              <a:rPr lang="en"/>
              <a:t>Git status</a:t>
            </a:r>
            <a:endParaRPr/>
          </a:p>
          <a:p>
            <a:pPr indent="0" lvl="0" marL="0" rtl="0" algn="l">
              <a:spcBef>
                <a:spcPts val="0"/>
              </a:spcBef>
              <a:spcAft>
                <a:spcPts val="0"/>
              </a:spcAft>
              <a:buNone/>
            </a:pPr>
            <a:r>
              <a:rPr lang="en"/>
              <a:t>Git commit -m “Added settings”</a:t>
            </a:r>
            <a:endParaRPr/>
          </a:p>
          <a:p>
            <a:pPr indent="0" lvl="0" marL="0" rtl="0" algn="l">
              <a:spcBef>
                <a:spcPts val="0"/>
              </a:spcBef>
              <a:spcAft>
                <a:spcPts val="0"/>
              </a:spcAft>
              <a:buNone/>
            </a:pPr>
            <a:r>
              <a:rPr lang="en"/>
              <a:t>Git log	</a:t>
            </a:r>
            <a:endParaRPr/>
          </a:p>
          <a:p>
            <a:pPr indent="0" lvl="0" marL="0" rtl="0" algn="l">
              <a:spcBef>
                <a:spcPts val="0"/>
              </a:spcBef>
              <a:spcAft>
                <a:spcPts val="0"/>
              </a:spcAft>
              <a:buNone/>
            </a:pPr>
            <a:r>
              <a:rPr lang="en"/>
              <a:t>Git status</a:t>
            </a:r>
            <a:endParaRPr/>
          </a:p>
          <a:p>
            <a:pPr indent="0" lvl="0" marL="0" rtl="0" algn="l">
              <a:spcBef>
                <a:spcPts val="0"/>
              </a:spcBef>
              <a:spcAft>
                <a:spcPts val="0"/>
              </a:spcAft>
              <a:buNone/>
            </a:pPr>
            <a:r>
              <a:rPr lang="en"/>
              <a:t>Change the messaging file also</a:t>
            </a:r>
            <a:endParaRPr/>
          </a:p>
          <a:p>
            <a:pPr indent="0" lvl="0" marL="0" rtl="0" algn="l">
              <a:spcBef>
                <a:spcPts val="0"/>
              </a:spcBef>
              <a:spcAft>
                <a:spcPts val="0"/>
              </a:spcAft>
              <a:buNone/>
            </a:pPr>
            <a:r>
              <a:rPr lang="en"/>
              <a:t>Git add -A</a:t>
            </a:r>
            <a:endParaRPr/>
          </a:p>
          <a:p>
            <a:pPr indent="0" lvl="0" marL="0" rtl="0" algn="l">
              <a:spcBef>
                <a:spcPts val="0"/>
              </a:spcBef>
              <a:spcAft>
                <a:spcPts val="0"/>
              </a:spcAft>
              <a:buNone/>
            </a:pPr>
            <a:r>
              <a:rPr lang="en"/>
              <a:t>G</a:t>
            </a:r>
            <a:r>
              <a:rPr lang="en"/>
              <a:t>it commit -m “Added m” // every commit is accompanied with a msg</a:t>
            </a:r>
            <a:endParaRPr/>
          </a:p>
          <a:p>
            <a:pPr indent="0" lvl="0" marL="0" rtl="0" algn="l">
              <a:spcBef>
                <a:spcPts val="0"/>
              </a:spcBef>
              <a:spcAft>
                <a:spcPts val="0"/>
              </a:spcAft>
              <a:buNone/>
            </a:pPr>
            <a:r>
              <a:rPr lang="en"/>
              <a:t>Git status - working tree clean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0a3b97295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0a3b97295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ad6ae895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ad6ae895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e3fedd0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e3fedd0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ad6ae89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ad6ae89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ad6ae895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ad6ae895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CLARIFIED </a:t>
            </a:r>
            <a:endParaRPr/>
          </a:p>
          <a:p>
            <a:pPr indent="0" lvl="0" marL="0" rtl="0" algn="l">
              <a:spcBef>
                <a:spcPts val="0"/>
              </a:spcBef>
              <a:spcAft>
                <a:spcPts val="0"/>
              </a:spcAft>
              <a:buNone/>
            </a:pPr>
            <a:r>
              <a:rPr lang="en"/>
              <a:t>HOW TO UNSTAGE</a:t>
            </a:r>
            <a:endParaRPr/>
          </a:p>
          <a:p>
            <a:pPr indent="0" lvl="0" marL="0" rtl="0" algn="l">
              <a:spcBef>
                <a:spcPts val="0"/>
              </a:spcBef>
              <a:spcAft>
                <a:spcPts val="0"/>
              </a:spcAft>
              <a:buNone/>
            </a:pPr>
            <a:r>
              <a:rPr lang="en"/>
              <a:t>HEAD EXPLAIN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ad6ae895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ad6ae895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0a3b97295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0a3b97295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ad6ae89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ad6ae89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2 ppl working on a codebase, both want to work parallely and independely to speedup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0a23ae3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0a23ae3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0a23ae3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0a23ae3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Both work on different features, both make changes in a lot of existing files and create ton of new files</a:t>
            </a:r>
            <a:endParaRPr>
              <a:solidFill>
                <a:schemeClr val="dk1"/>
              </a:solidFill>
            </a:endParaRPr>
          </a:p>
          <a:p>
            <a:pPr indent="0" lvl="0" marL="0" rtl="0" algn="l">
              <a:spcBef>
                <a:spcPts val="0"/>
              </a:spcBef>
              <a:spcAft>
                <a:spcPts val="0"/>
              </a:spcAft>
              <a:buNone/>
            </a:pPr>
            <a:r>
              <a:rPr lang="en">
                <a:solidFill>
                  <a:schemeClr val="dk1"/>
                </a:solidFill>
              </a:rPr>
              <a:t>Imagine the effort that would requiring in brining all those changes into one codebase, you would have to compare the files individually line by line and then see what to add what to subtract</a:t>
            </a:r>
            <a:endParaRPr>
              <a:solidFill>
                <a:schemeClr val="dk1"/>
              </a:solidFill>
            </a:endParaRPr>
          </a:p>
          <a:p>
            <a:pPr indent="0" lvl="0" marL="0" rtl="0" algn="l">
              <a:spcBef>
                <a:spcPts val="0"/>
              </a:spcBef>
              <a:spcAft>
                <a:spcPts val="0"/>
              </a:spcAft>
              <a:buNone/>
            </a:pPr>
            <a:r>
              <a:rPr lang="en">
                <a:solidFill>
                  <a:schemeClr val="dk1"/>
                </a:solidFill>
              </a:rPr>
              <a:t>With large codebases this is virtually impossible task to keep manual track of wat u changed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0a23ae34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0a23ae34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there are more ppl, the number folders would group, </a:t>
            </a:r>
            <a:endParaRPr/>
          </a:p>
          <a:p>
            <a:pPr indent="0" lvl="0" marL="0" rtl="0" algn="l">
              <a:spcBef>
                <a:spcPts val="0"/>
              </a:spcBef>
              <a:spcAft>
                <a:spcPts val="0"/>
              </a:spcAft>
              <a:buNone/>
            </a:pPr>
            <a:r>
              <a:rPr lang="en"/>
              <a:t>And it becomes a pain because each work at their own pace hence the slower guys need to update their code more frequently</a:t>
            </a:r>
            <a:endParaRPr/>
          </a:p>
          <a:p>
            <a:pPr indent="0" lvl="0" marL="0" rtl="0" algn="l">
              <a:spcBef>
                <a:spcPts val="0"/>
              </a:spcBef>
              <a:spcAft>
                <a:spcPts val="0"/>
              </a:spcAft>
              <a:buNone/>
            </a:pPr>
            <a:r>
              <a:rPr lang="en"/>
              <a:t>So git has a wonderful feature called branching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0a23ae3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0a23ae3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cirlces u are seeing are nothing but commits</a:t>
            </a:r>
            <a:endParaRPr/>
          </a:p>
          <a:p>
            <a:pPr indent="0" lvl="0" marL="0" rtl="0" algn="l">
              <a:spcBef>
                <a:spcPts val="0"/>
              </a:spcBef>
              <a:spcAft>
                <a:spcPts val="0"/>
              </a:spcAft>
              <a:buNone/>
            </a:pPr>
            <a:r>
              <a:rPr lang="en"/>
              <a:t>Git provides this feature called branching where you can literally jump to a virtual copy of codebase temporarily work on it, make commits and merge those changes into the main codebase with just a single command</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e3fedd0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e3fedd0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BACK TO THINGS LIKE AUTHOR 1st, 2d 3rd chapter</a:t>
            </a:r>
            <a:endParaRPr/>
          </a:p>
          <a:p>
            <a:pPr indent="0" lvl="0" marL="0" rtl="0" algn="l">
              <a:spcBef>
                <a:spcPts val="0"/>
              </a:spcBef>
              <a:spcAft>
                <a:spcPts val="0"/>
              </a:spcAft>
              <a:buNone/>
            </a:pPr>
            <a:r>
              <a:rPr lang="en"/>
              <a:t>Then another branch ch4, ch5, then merge in the final draft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Branching is like Save as - </a:t>
            </a:r>
            <a:r>
              <a:rPr lang="en" u="sng">
                <a:solidFill>
                  <a:schemeClr val="hlink"/>
                </a:solidFill>
                <a:hlinkClick r:id="rId2"/>
              </a:rPr>
              <a:t>https://betterexplained.com/articles/aha-moments-when-learning-git/</a:t>
            </a:r>
            <a:endParaRPr/>
          </a:p>
          <a:p>
            <a:pPr indent="0" lvl="0" marL="0" rtl="0" algn="l">
              <a:spcBef>
                <a:spcPts val="0"/>
              </a:spcBef>
              <a:spcAft>
                <a:spcPts val="0"/>
              </a:spcAft>
              <a:buNone/>
            </a:pPr>
            <a:r>
              <a:rPr lang="en"/>
              <a:t>Now I want to think you repository as a series of commits. C1 -&gt; C2 -&gt; C3 (IMAGE OF C1 -&gt; C2 -&gt; C3)</a:t>
            </a:r>
            <a:endParaRPr/>
          </a:p>
          <a:p>
            <a:pPr indent="0" lvl="0" marL="0" rtl="0" algn="l">
              <a:spcBef>
                <a:spcPts val="0"/>
              </a:spcBef>
              <a:spcAft>
                <a:spcPts val="0"/>
              </a:spcAft>
              <a:buNone/>
            </a:pPr>
            <a:r>
              <a:rPr lang="en"/>
              <a:t>What if u want to try out a new experiment, but u are not sure whether to include it in the final draft or not?</a:t>
            </a:r>
            <a:endParaRPr/>
          </a:p>
          <a:p>
            <a:pPr indent="0" lvl="0" marL="0" rtl="0" algn="l">
              <a:spcBef>
                <a:spcPts val="0"/>
              </a:spcBef>
              <a:spcAft>
                <a:spcPts val="0"/>
              </a:spcAft>
              <a:buNone/>
            </a:pPr>
            <a:r>
              <a:rPr lang="en"/>
              <a:t>And u don’t want to mess with the main repository</a:t>
            </a:r>
            <a:endParaRPr/>
          </a:p>
          <a:p>
            <a:pPr indent="0" lvl="0" marL="0" rtl="0" algn="l">
              <a:spcBef>
                <a:spcPts val="0"/>
              </a:spcBef>
              <a:spcAft>
                <a:spcPts val="0"/>
              </a:spcAft>
              <a:buNone/>
            </a:pPr>
            <a:r>
              <a:rPr lang="en"/>
              <a:t>What would you do? </a:t>
            </a:r>
            <a:endParaRPr/>
          </a:p>
          <a:p>
            <a:pPr indent="0" lvl="0" marL="0" rtl="0" algn="l">
              <a:spcBef>
                <a:spcPts val="0"/>
              </a:spcBef>
              <a:spcAft>
                <a:spcPts val="0"/>
              </a:spcAft>
              <a:buNone/>
            </a:pPr>
            <a:r>
              <a:rPr lang="en"/>
              <a:t>Create a copy of the repository, give a different name to it!</a:t>
            </a:r>
            <a:endParaRPr/>
          </a:p>
          <a:p>
            <a:pPr indent="0" lvl="0" marL="0" rtl="0" algn="l">
              <a:spcBef>
                <a:spcPts val="0"/>
              </a:spcBef>
              <a:spcAft>
                <a:spcPts val="0"/>
              </a:spcAft>
              <a:buNone/>
            </a:pPr>
            <a:r>
              <a:rPr lang="en"/>
              <a:t>Now what if u want to perform multiple experiments(more than 1)?</a:t>
            </a:r>
            <a:endParaRPr/>
          </a:p>
          <a:p>
            <a:pPr indent="0" lvl="0" marL="0" rtl="0" algn="l">
              <a:spcBef>
                <a:spcPts val="0"/>
              </a:spcBef>
              <a:spcAft>
                <a:spcPts val="0"/>
              </a:spcAft>
              <a:buNone/>
            </a:pPr>
            <a:r>
              <a:rPr lang="en"/>
              <a:t>Multiple folders?</a:t>
            </a:r>
            <a:endParaRPr/>
          </a:p>
          <a:p>
            <a:pPr indent="0" lvl="0" marL="0" rtl="0" algn="l">
              <a:spcBef>
                <a:spcPts val="0"/>
              </a:spcBef>
              <a:spcAft>
                <a:spcPts val="0"/>
              </a:spcAft>
              <a:buNone/>
            </a:pPr>
            <a:r>
              <a:rPr lang="en"/>
              <a:t>Lets assume u have 3 such folders, the main and other 2 experimental.</a:t>
            </a:r>
            <a:endParaRPr/>
          </a:p>
          <a:p>
            <a:pPr indent="0" lvl="0" marL="0" rtl="0" algn="l">
              <a:spcBef>
                <a:spcPts val="0"/>
              </a:spcBef>
              <a:spcAft>
                <a:spcPts val="0"/>
              </a:spcAft>
              <a:buNone/>
            </a:pPr>
            <a:r>
              <a:rPr lang="en"/>
              <a:t>Luckily both ur experiments went good! And u want to have both of them in ur final draft</a:t>
            </a:r>
            <a:endParaRPr/>
          </a:p>
          <a:p>
            <a:pPr indent="0" lvl="0" marL="0" rtl="0" algn="l">
              <a:spcBef>
                <a:spcPts val="0"/>
              </a:spcBef>
              <a:spcAft>
                <a:spcPts val="0"/>
              </a:spcAft>
              <a:buNone/>
            </a:pPr>
            <a:r>
              <a:rPr lang="en"/>
              <a:t>What do u do, open 2 repos at once, compare file by file the difference and ultimately include the changes in one repository</a:t>
            </a:r>
            <a:endParaRPr/>
          </a:p>
          <a:p>
            <a:pPr indent="0" lvl="0" marL="0" rtl="0" algn="l">
              <a:spcBef>
                <a:spcPts val="0"/>
              </a:spcBef>
              <a:spcAft>
                <a:spcPts val="0"/>
              </a:spcAft>
              <a:buNone/>
            </a:pPr>
            <a:r>
              <a:rPr lang="en"/>
              <a:t>This is such a pain</a:t>
            </a:r>
            <a:endParaRPr/>
          </a:p>
          <a:p>
            <a:pPr indent="0" lvl="0" marL="0" rtl="0" algn="l">
              <a:spcBef>
                <a:spcPts val="0"/>
              </a:spcBef>
              <a:spcAft>
                <a:spcPts val="0"/>
              </a:spcAft>
              <a:buNone/>
            </a:pPr>
            <a:r>
              <a:rPr lang="en"/>
              <a:t>Git provides a feature called `branches` which help u achive the same with very little effort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C3 u want to experiment, so u hop on to a new “branch” which we call “experiment” (IMAGE OF NEW BRANCH C1 -&gt; C2 -&gt; C3). Its called a branch because it is kind of diverging from the tree</a:t>
            </a:r>
            <a:endParaRPr/>
          </a:p>
          <a:p>
            <a:pPr indent="0" lvl="0" marL="0" rtl="0" algn="l">
              <a:spcBef>
                <a:spcPts val="0"/>
              </a:spcBef>
              <a:spcAft>
                <a:spcPts val="0"/>
              </a:spcAft>
              <a:buNone/>
            </a:pPr>
            <a:r>
              <a:rPr lang="en"/>
              <a:t>And u make 2 new commits say E1 and E2 (IMAGE OF E1 and E2)</a:t>
            </a:r>
            <a:endParaRPr/>
          </a:p>
          <a:p>
            <a:pPr indent="0" lvl="0" marL="0" rtl="0" algn="l">
              <a:spcBef>
                <a:spcPts val="0"/>
              </a:spcBef>
              <a:spcAft>
                <a:spcPts val="0"/>
              </a:spcAft>
              <a:buNone/>
            </a:pPr>
            <a:r>
              <a:rPr lang="en"/>
              <a:t>And u are happy with the code, so ultimately u would like those changes in the master branch! (IMAGE OF C1-&gt;C2-&gt;C3-&gt;E1-&gt;E2 and below branch)</a:t>
            </a:r>
            <a:endParaRPr/>
          </a:p>
          <a:p>
            <a:pPr indent="0" lvl="0" marL="0" rtl="0" algn="l">
              <a:spcBef>
                <a:spcPts val="0"/>
              </a:spcBef>
              <a:spcAft>
                <a:spcPts val="0"/>
              </a:spcAft>
              <a:buNone/>
            </a:pPr>
            <a:r>
              <a:rPr lang="en"/>
              <a:t>U can simply merge them in master and Delete off the experimental Branch(ONLY master image)</a:t>
            </a:r>
            <a:endParaRPr/>
          </a:p>
          <a:p>
            <a:pPr indent="0" lvl="0" marL="0" rtl="0" algn="l">
              <a:spcBef>
                <a:spcPts val="0"/>
              </a:spcBef>
              <a:spcAft>
                <a:spcPts val="0"/>
              </a:spcAft>
              <a:buNone/>
            </a:pPr>
            <a:r>
              <a:rPr lang="en"/>
              <a:t>Now with hands can get a better understanding</a:t>
            </a:r>
            <a:endParaRPr/>
          </a:p>
          <a:p>
            <a:pPr indent="0" lvl="0" marL="0" rtl="0" algn="l">
              <a:spcBef>
                <a:spcPts val="0"/>
              </a:spcBef>
              <a:spcAft>
                <a:spcPts val="0"/>
              </a:spcAft>
              <a:buNone/>
            </a:pPr>
            <a:r>
              <a:rPr lang="en"/>
              <a:t>Git branch -Now by defautl u are on a branch called master</a:t>
            </a:r>
            <a:endParaRPr/>
          </a:p>
          <a:p>
            <a:pPr indent="0" lvl="0" marL="0" rtl="0" algn="l">
              <a:spcBef>
                <a:spcPts val="0"/>
              </a:spcBef>
              <a:spcAft>
                <a:spcPts val="0"/>
              </a:spcAft>
              <a:buNone/>
            </a:pPr>
            <a:r>
              <a:rPr lang="en"/>
              <a:t>So u want to experiment a new feature in FB-clone called “poke”</a:t>
            </a:r>
            <a:endParaRPr/>
          </a:p>
          <a:p>
            <a:pPr indent="0" lvl="0" marL="0" rtl="0" algn="l">
              <a:spcBef>
                <a:spcPts val="0"/>
              </a:spcBef>
              <a:spcAft>
                <a:spcPts val="0"/>
              </a:spcAft>
              <a:buNone/>
            </a:pPr>
            <a:r>
              <a:rPr lang="en"/>
              <a:t>So u create a branch called “poke” by git branch poke</a:t>
            </a:r>
            <a:endParaRPr/>
          </a:p>
          <a:p>
            <a:pPr indent="0" lvl="0" marL="0" rtl="0" algn="l">
              <a:spcBef>
                <a:spcPts val="0"/>
              </a:spcBef>
              <a:spcAft>
                <a:spcPts val="0"/>
              </a:spcAft>
              <a:buNone/>
            </a:pPr>
            <a:r>
              <a:rPr lang="en"/>
              <a:t>Do git branch again and show that there are 2 branches</a:t>
            </a:r>
            <a:endParaRPr/>
          </a:p>
          <a:p>
            <a:pPr indent="0" lvl="0" marL="0" rtl="0" algn="l">
              <a:spcBef>
                <a:spcPts val="0"/>
              </a:spcBef>
              <a:spcAft>
                <a:spcPts val="0"/>
              </a:spcAft>
              <a:buNone/>
            </a:pPr>
            <a:r>
              <a:rPr lang="en"/>
              <a:t>But u are still on master</a:t>
            </a:r>
            <a:endParaRPr/>
          </a:p>
          <a:p>
            <a:pPr indent="0" lvl="0" marL="0" rtl="0" algn="l">
              <a:spcBef>
                <a:spcPts val="0"/>
              </a:spcBef>
              <a:spcAft>
                <a:spcPts val="0"/>
              </a:spcAft>
              <a:buNone/>
            </a:pPr>
            <a:r>
              <a:rPr lang="en"/>
              <a:t>To shift to the poke branch, do git checkout poke</a:t>
            </a:r>
            <a:endParaRPr/>
          </a:p>
          <a:p>
            <a:pPr indent="0" lvl="0" marL="0" rtl="0" algn="l">
              <a:spcBef>
                <a:spcPts val="0"/>
              </a:spcBef>
              <a:spcAft>
                <a:spcPts val="0"/>
              </a:spcAft>
              <a:buNone/>
            </a:pPr>
            <a:r>
              <a:rPr lang="en"/>
              <a:t>Do git log and see </a:t>
            </a:r>
            <a:endParaRPr/>
          </a:p>
          <a:p>
            <a:pPr indent="0" lvl="0" marL="0" rtl="0" algn="l">
              <a:spcBef>
                <a:spcPts val="0"/>
              </a:spcBef>
              <a:spcAft>
                <a:spcPts val="0"/>
              </a:spcAft>
              <a:buNone/>
            </a:pPr>
            <a:r>
              <a:rPr lang="en"/>
              <a:t>Now u see that u have the same history of commits</a:t>
            </a:r>
            <a:endParaRPr/>
          </a:p>
          <a:p>
            <a:pPr indent="0" lvl="0" marL="0" rtl="0" algn="l">
              <a:spcBef>
                <a:spcPts val="0"/>
              </a:spcBef>
              <a:spcAft>
                <a:spcPts val="0"/>
              </a:spcAft>
              <a:buNone/>
            </a:pPr>
            <a:r>
              <a:rPr lang="en"/>
              <a:t>and lets add poke feature - git add ., git comit -m “added poke”</a:t>
            </a:r>
            <a:endParaRPr/>
          </a:p>
          <a:p>
            <a:pPr indent="0" lvl="0" marL="0" rtl="0" algn="l">
              <a:spcBef>
                <a:spcPts val="0"/>
              </a:spcBef>
              <a:spcAft>
                <a:spcPts val="0"/>
              </a:spcAft>
              <a:buNone/>
            </a:pPr>
            <a:r>
              <a:rPr lang="en"/>
              <a:t>And git log, u have poke feature  on ur poke branch</a:t>
            </a:r>
            <a:endParaRPr/>
          </a:p>
          <a:p>
            <a:pPr indent="0" lvl="0" marL="0" rtl="0" algn="l">
              <a:spcBef>
                <a:spcPts val="0"/>
              </a:spcBef>
              <a:spcAft>
                <a:spcPts val="0"/>
              </a:spcAft>
              <a:buNone/>
            </a:pPr>
            <a:r>
              <a:rPr lang="en"/>
              <a:t>And it seems good and u want include this on master</a:t>
            </a:r>
            <a:endParaRPr/>
          </a:p>
          <a:p>
            <a:pPr indent="0" lvl="0" marL="0" rtl="0" algn="l">
              <a:spcBef>
                <a:spcPts val="0"/>
              </a:spcBef>
              <a:spcAft>
                <a:spcPts val="0"/>
              </a:spcAft>
              <a:buNone/>
            </a:pPr>
            <a:r>
              <a:rPr lang="en"/>
              <a:t>go to master and do git log</a:t>
            </a:r>
            <a:endParaRPr/>
          </a:p>
          <a:p>
            <a:pPr indent="0" lvl="0" marL="0" rtl="0" algn="l">
              <a:spcBef>
                <a:spcPts val="0"/>
              </a:spcBef>
              <a:spcAft>
                <a:spcPts val="0"/>
              </a:spcAft>
              <a:buNone/>
            </a:pPr>
            <a:r>
              <a:rPr lang="en"/>
              <a:t>U see the “poke “ commit is not there because it was on a different branch -”poke”</a:t>
            </a:r>
            <a:endParaRPr/>
          </a:p>
          <a:p>
            <a:pPr indent="0" lvl="0" marL="0" rtl="0" algn="l">
              <a:spcBef>
                <a:spcPts val="0"/>
              </a:spcBef>
              <a:spcAft>
                <a:spcPts val="0"/>
              </a:spcAft>
              <a:buNone/>
            </a:pPr>
            <a:r>
              <a:rPr lang="en"/>
              <a:t>So what u want to do is literally </a:t>
            </a:r>
            <a:r>
              <a:rPr b="1" lang="en"/>
              <a:t>merge </a:t>
            </a:r>
            <a:r>
              <a:rPr lang="en"/>
              <a:t>those changes in master branch,</a:t>
            </a:r>
            <a:endParaRPr/>
          </a:p>
          <a:p>
            <a:pPr indent="0" lvl="0" marL="0" rtl="0" algn="l">
              <a:spcBef>
                <a:spcPts val="0"/>
              </a:spcBef>
              <a:spcAft>
                <a:spcPts val="0"/>
              </a:spcAft>
              <a:buNone/>
            </a:pPr>
            <a:r>
              <a:rPr lang="en"/>
              <a:t>So that comand is git merge the branch name</a:t>
            </a:r>
            <a:endParaRPr/>
          </a:p>
          <a:p>
            <a:pPr indent="0" lvl="0" marL="0" rtl="0" algn="l">
              <a:spcBef>
                <a:spcPts val="0"/>
              </a:spcBef>
              <a:spcAft>
                <a:spcPts val="0"/>
              </a:spcAft>
              <a:buNone/>
            </a:pPr>
            <a:r>
              <a:rPr lang="en"/>
              <a:t>Git log , show them that poke commit is there</a:t>
            </a:r>
            <a:endParaRPr/>
          </a:p>
          <a:p>
            <a:pPr indent="0" lvl="0" marL="0" rtl="0" algn="l">
              <a:spcBef>
                <a:spcPts val="0"/>
              </a:spcBef>
              <a:spcAft>
                <a:spcPts val="0"/>
              </a:spcAft>
              <a:buNone/>
            </a:pPr>
            <a:r>
              <a:rPr lang="en"/>
              <a:t>And show the file </a:t>
            </a:r>
            <a:endParaRPr/>
          </a:p>
          <a:p>
            <a:pPr indent="0" lvl="0" marL="0" rtl="0" algn="l">
              <a:spcBef>
                <a:spcPts val="0"/>
              </a:spcBef>
              <a:spcAft>
                <a:spcPts val="0"/>
              </a:spcAft>
              <a:buNone/>
            </a:pPr>
            <a:r>
              <a:rPr lang="en"/>
              <a:t>Tell them u can delete the branch by git branch -D poke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bae2031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bae2031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bae2031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bae2031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ae2031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ae2031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bae20318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bae2031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bae2031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bae2031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Branching is like Save as - </a:t>
            </a:r>
            <a:r>
              <a:rPr lang="en" u="sng">
                <a:solidFill>
                  <a:srgbClr val="0097A7"/>
                </a:solidFill>
                <a:hlinkClick r:id="rId2">
                  <a:extLst>
                    <a:ext uri="{A12FA001-AC4F-418D-AE19-62706E023703}">
                      <ahyp:hlinkClr val="tx"/>
                    </a:ext>
                  </a:extLst>
                </a:hlinkClick>
              </a:rPr>
              <a:t>https://betterexplained.com/articles/aha-moments-when-learning-git/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I want to think you repository as a series of commits. C1 -&gt; C2 -&gt; C3 (IMAGE OF C1 -&gt; C2 -&gt; C3)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if u want to try out a new experiment, but u are not sure whether to include it in the final draft or not?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u don’t want to mess with the main repository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would you do?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 a copy of the repository, give a different name to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what if u want to perform multiple experiments(more than 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Multiple folders?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assume u have 3 such folders, the main and other 2 experimental.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Luckily both ur experiments went good! And u want to have both of them in ur final draft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do u do, open 2 repos at once, compare file by file the difference and ultimately include the changes in one repository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such a pain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provides a feature called `branches` which help u achive the same with very little effort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C3 u want to experiment, so u hop on to a new “branch” which we call “experiment” (IMAGE OF NEW BRANCH C1 -&gt; C2 -&gt; C3). Its called a branch because it is kind of diverging from the tree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u make 2 new commits say E1 and E2 (IMAGE OF E1 and E2)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u are happy with the code, so ultimately u would like those changes in the master branch! (IMAGE OF C1-&gt;C2-&gt;C3-&gt;E1-&gt;E2 and below branch)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 can simply merge them in master and Delete off the experimental Branch(ONLY master image)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with hands can get a better understanding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branch -Now by defautl u are on a branch called master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u want to experiment a new feature in FB-clone called “poke”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u create a branch called “poke” by git branch poke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 git branch again and show that there are 2 branches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u are still on master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shift to the poke branch, do git checkout poke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 git log and see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u see that u have the same history of commits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lets add poke feature - git add ., git comit -m “added poke”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git log, u have poke feature  on ur poke branch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it seems good and u want include this on master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 to master and do git log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 see the “poke “ commit is not there because it was on a different branch -”poke”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what u want to do is literally </a:t>
            </a:r>
            <a:r>
              <a:rPr b="1" lang="en">
                <a:solidFill>
                  <a:schemeClr val="dk1"/>
                </a:solidFill>
              </a:rPr>
              <a:t>merge </a:t>
            </a:r>
            <a:r>
              <a:rPr lang="en">
                <a:solidFill>
                  <a:schemeClr val="dk1"/>
                </a:solidFill>
              </a:rPr>
              <a:t>those changes in master branch,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that comand is git merge the branch 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log , show them that poke commit is there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show the file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Tell them u can delete the branch by git branch -D poke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ad6ae895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ad6ae895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ad6ae89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ad6ae89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ad6ae895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ad6ae895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ad6ae895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ad6ae895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repository is on your machine!</a:t>
            </a:r>
            <a:br>
              <a:rPr lang="en">
                <a:solidFill>
                  <a:schemeClr val="dk1"/>
                </a:solidFill>
              </a:rPr>
            </a:br>
            <a:r>
              <a:rPr lang="en">
                <a:solidFill>
                  <a:schemeClr val="dk1"/>
                </a:solidFill>
              </a:rPr>
              <a:t>We need a platform where colloborators from different parts of the world and work together smoothly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Imagine google docs, it enables different people to edit a single document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code is complicated, consisting several files of several formats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popular platform that supports such colloboration is “Github”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Track bugs</a:t>
            </a:r>
            <a:endParaRPr/>
          </a:p>
          <a:p>
            <a:pPr indent="0" lvl="0" marL="0" rtl="0" algn="l">
              <a:spcBef>
                <a:spcPts val="0"/>
              </a:spcBef>
              <a:spcAft>
                <a:spcPts val="0"/>
              </a:spcAft>
              <a:buNone/>
            </a:pPr>
            <a:r>
              <a:rPr lang="en"/>
              <a:t>Submit code in form of something called Pull Requests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repository is on ur computer only</a:t>
            </a:r>
            <a:endParaRPr/>
          </a:p>
          <a:p>
            <a:pPr indent="0" lvl="0" marL="0" rtl="0" algn="l">
              <a:spcBef>
                <a:spcPts val="0"/>
              </a:spcBef>
              <a:spcAft>
                <a:spcPts val="0"/>
              </a:spcAft>
              <a:buNone/>
            </a:pPr>
            <a:r>
              <a:rPr lang="en"/>
              <a:t>What if other people want to look at the code</a:t>
            </a:r>
            <a:endParaRPr/>
          </a:p>
          <a:p>
            <a:pPr indent="0" lvl="0" marL="0" rtl="0" algn="l">
              <a:spcBef>
                <a:spcPts val="0"/>
              </a:spcBef>
              <a:spcAft>
                <a:spcPts val="0"/>
              </a:spcAft>
              <a:buNone/>
            </a:pPr>
            <a:r>
              <a:rPr lang="en"/>
              <a:t>Suggest changes, fix bugs, improve it</a:t>
            </a:r>
            <a:endParaRPr/>
          </a:p>
          <a:p>
            <a:pPr indent="0" lvl="0" marL="0" rtl="0" algn="l">
              <a:spcBef>
                <a:spcPts val="0"/>
              </a:spcBef>
              <a:spcAft>
                <a:spcPts val="0"/>
              </a:spcAft>
              <a:buNone/>
            </a:pPr>
            <a:r>
              <a:rPr lang="en"/>
              <a:t>U need an online platform where people can colloborate</a:t>
            </a:r>
            <a:endParaRPr/>
          </a:p>
          <a:p>
            <a:pPr indent="0" lvl="0" marL="0" rtl="0" algn="l">
              <a:spcBef>
                <a:spcPts val="0"/>
              </a:spcBef>
              <a:spcAft>
                <a:spcPts val="0"/>
              </a:spcAft>
              <a:buNone/>
            </a:pPr>
            <a:r>
              <a:rPr lang="en"/>
              <a:t>This is where github comes into picture</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0a23ae34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0a23ae34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can put ur code on github enabling others to colloborate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Github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Make a new repository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Copy the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push LINK_COPIED </a:t>
            </a:r>
            <a:r>
              <a:rPr lang="en" strike="sngStrike">
                <a:solidFill>
                  <a:schemeClr val="dk1"/>
                </a:solidFill>
              </a:rPr>
              <a:t>master </a:t>
            </a:r>
            <a:r>
              <a:rPr lang="en">
                <a:solidFill>
                  <a:schemeClr val="dk1"/>
                </a:solidFill>
              </a:rPr>
              <a:t>main</a:t>
            </a:r>
            <a:endParaRPr>
              <a:solidFill>
                <a:schemeClr val="dk1"/>
              </a:solidFill>
            </a:endParaRPr>
          </a:p>
          <a:p>
            <a:pPr indent="0" lvl="0" marL="0" rtl="0" algn="l">
              <a:spcBef>
                <a:spcPts val="0"/>
              </a:spcBef>
              <a:spcAft>
                <a:spcPts val="0"/>
              </a:spcAft>
              <a:buNone/>
            </a:pPr>
            <a:r>
              <a:rPr lang="en">
                <a:solidFill>
                  <a:schemeClr val="dk1"/>
                </a:solidFill>
              </a:rPr>
              <a:t>Refresh it and show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0a23ae34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0a23ae3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Make changes in README.md and do </a:t>
            </a:r>
            <a:endParaRPr>
              <a:solidFill>
                <a:schemeClr val="dk1"/>
              </a:solidFill>
            </a:endParaRPr>
          </a:p>
          <a:p>
            <a:pPr indent="0" lvl="0" marL="0" rtl="0" algn="l">
              <a:spcBef>
                <a:spcPts val="0"/>
              </a:spcBef>
              <a:spcAft>
                <a:spcPts val="0"/>
              </a:spcAft>
              <a:buNone/>
            </a:pPr>
            <a:r>
              <a:rPr lang="en">
                <a:solidFill>
                  <a:schemeClr val="dk1"/>
                </a:solidFill>
              </a:rPr>
              <a:t>Git pull LINK_COPIED </a:t>
            </a:r>
            <a:r>
              <a:rPr lang="en" strike="sngStrike">
                <a:solidFill>
                  <a:schemeClr val="dk1"/>
                </a:solidFill>
              </a:rPr>
              <a:t>master</a:t>
            </a:r>
            <a:r>
              <a:rPr lang="en">
                <a:solidFill>
                  <a:schemeClr val="dk1"/>
                </a:solidFill>
              </a:rPr>
              <a:t> main</a:t>
            </a:r>
            <a:endParaRPr>
              <a:solidFill>
                <a:schemeClr val="dk1"/>
              </a:solidFill>
            </a:endParaRPr>
          </a:p>
          <a:p>
            <a:pPr indent="0" lvl="0" marL="0" rtl="0" algn="l">
              <a:spcBef>
                <a:spcPts val="0"/>
              </a:spcBef>
              <a:spcAft>
                <a:spcPts val="0"/>
              </a:spcAft>
              <a:buNone/>
            </a:pPr>
            <a:r>
              <a:rPr lang="en">
                <a:solidFill>
                  <a:schemeClr val="dk1"/>
                </a:solidFill>
              </a:rPr>
              <a:t>Now instead of having to type the link everytime you can use a single variable to save the link</a:t>
            </a:r>
            <a:endParaRPr>
              <a:solidFill>
                <a:schemeClr val="dk1"/>
              </a:solidFill>
            </a:endParaRPr>
          </a:p>
          <a:p>
            <a:pPr indent="0" lvl="0" marL="0" rtl="0" algn="l">
              <a:spcBef>
                <a:spcPts val="0"/>
              </a:spcBef>
              <a:spcAft>
                <a:spcPts val="0"/>
              </a:spcAft>
              <a:buNone/>
            </a:pPr>
            <a:r>
              <a:rPr lang="en">
                <a:solidFill>
                  <a:schemeClr val="dk1"/>
                </a:solidFill>
              </a:rPr>
              <a:t>Such variables are called “remote”</a:t>
            </a:r>
            <a:endParaRPr>
              <a:solidFill>
                <a:schemeClr val="dk1"/>
              </a:solidFill>
            </a:endParaRPr>
          </a:p>
          <a:p>
            <a:pPr indent="0" lvl="0" marL="0" rtl="0" algn="l">
              <a:spcBef>
                <a:spcPts val="0"/>
              </a:spcBef>
              <a:spcAft>
                <a:spcPts val="0"/>
              </a:spcAft>
              <a:buNone/>
            </a:pPr>
            <a:r>
              <a:rPr lang="en">
                <a:solidFill>
                  <a:schemeClr val="dk1"/>
                </a:solidFill>
              </a:rPr>
              <a:t>Git remote -v </a:t>
            </a:r>
            <a:endParaRPr>
              <a:solidFill>
                <a:schemeClr val="dk1"/>
              </a:solidFill>
            </a:endParaRPr>
          </a:p>
          <a:p>
            <a:pPr indent="0" lvl="0" marL="0" rtl="0" algn="l">
              <a:spcBef>
                <a:spcPts val="0"/>
              </a:spcBef>
              <a:spcAft>
                <a:spcPts val="0"/>
              </a:spcAft>
              <a:buNone/>
            </a:pPr>
            <a:r>
              <a:rPr lang="en">
                <a:solidFill>
                  <a:schemeClr val="dk1"/>
                </a:solidFill>
              </a:rPr>
              <a:t>Nothing shows up</a:t>
            </a:r>
            <a:endParaRPr>
              <a:solidFill>
                <a:schemeClr val="dk1"/>
              </a:solidFill>
            </a:endParaRPr>
          </a:p>
          <a:p>
            <a:pPr indent="0" lvl="0" marL="0" rtl="0" algn="l">
              <a:spcBef>
                <a:spcPts val="0"/>
              </a:spcBef>
              <a:spcAft>
                <a:spcPts val="0"/>
              </a:spcAft>
              <a:buNone/>
            </a:pPr>
            <a:r>
              <a:rPr lang="en">
                <a:solidFill>
                  <a:schemeClr val="dk1"/>
                </a:solidFill>
              </a:rPr>
              <a:t>Git remote add origin LINK_COPIED</a:t>
            </a:r>
            <a:endParaRPr>
              <a:solidFill>
                <a:schemeClr val="dk1"/>
              </a:solidFill>
            </a:endParaRPr>
          </a:p>
          <a:p>
            <a:pPr indent="0" lvl="0" marL="0" rtl="0" algn="l">
              <a:spcBef>
                <a:spcPts val="0"/>
              </a:spcBef>
              <a:spcAft>
                <a:spcPts val="0"/>
              </a:spcAft>
              <a:buNone/>
            </a:pPr>
            <a:r>
              <a:rPr lang="en">
                <a:solidFill>
                  <a:schemeClr val="dk1"/>
                </a:solidFill>
              </a:rPr>
              <a:t>Git remote -v</a:t>
            </a:r>
            <a:endParaRPr>
              <a:solidFill>
                <a:schemeClr val="dk1"/>
              </a:solidFill>
            </a:endParaRPr>
          </a:p>
          <a:p>
            <a:pPr indent="0" lvl="0" marL="0" rtl="0" algn="l">
              <a:spcBef>
                <a:spcPts val="0"/>
              </a:spcBef>
              <a:spcAft>
                <a:spcPts val="0"/>
              </a:spcAft>
              <a:buNone/>
            </a:pPr>
            <a:r>
              <a:rPr lang="en">
                <a:solidFill>
                  <a:schemeClr val="dk1"/>
                </a:solidFill>
              </a:rPr>
              <a:t>DEMO by doing this time</a:t>
            </a:r>
            <a:endParaRPr>
              <a:solidFill>
                <a:schemeClr val="dk1"/>
              </a:solidFill>
            </a:endParaRPr>
          </a:p>
          <a:p>
            <a:pPr indent="0" lvl="0" marL="0" rtl="0" algn="l">
              <a:spcBef>
                <a:spcPts val="0"/>
              </a:spcBef>
              <a:spcAft>
                <a:spcPts val="0"/>
              </a:spcAft>
              <a:buNone/>
            </a:pPr>
            <a:r>
              <a:rPr lang="en">
                <a:solidFill>
                  <a:schemeClr val="dk1"/>
                </a:solidFill>
              </a:rPr>
              <a:t>Git push origin </a:t>
            </a:r>
            <a:r>
              <a:rPr lang="en" strike="sngStrike">
                <a:solidFill>
                  <a:schemeClr val="dk1"/>
                </a:solidFill>
              </a:rPr>
              <a:t>master</a:t>
            </a:r>
            <a:r>
              <a:rPr lang="en">
                <a:solidFill>
                  <a:schemeClr val="dk1"/>
                </a:solidFill>
              </a:rPr>
              <a:t> main</a:t>
            </a:r>
            <a:endParaRPr>
              <a:solidFill>
                <a:schemeClr val="dk1"/>
              </a:solidFill>
            </a:endParaRPr>
          </a:p>
          <a:p>
            <a:pPr indent="0" lvl="0" marL="0" rtl="0" algn="l">
              <a:spcBef>
                <a:spcPts val="0"/>
              </a:spcBef>
              <a:spcAft>
                <a:spcPts val="0"/>
              </a:spcAft>
              <a:buNone/>
            </a:pPr>
            <a:r>
              <a:rPr lang="en">
                <a:solidFill>
                  <a:schemeClr val="dk1"/>
                </a:solidFill>
              </a:rPr>
              <a:t>Git pull origin </a:t>
            </a:r>
            <a:r>
              <a:rPr lang="en" strike="sngStrike">
                <a:solidFill>
                  <a:schemeClr val="dk1"/>
                </a:solidFill>
              </a:rPr>
              <a:t>master</a:t>
            </a:r>
            <a:r>
              <a:rPr lang="en">
                <a:solidFill>
                  <a:schemeClr val="dk1"/>
                </a:solidFill>
              </a:rPr>
              <a:t> main</a:t>
            </a:r>
            <a:endParaRPr>
              <a:solidFill>
                <a:schemeClr val="dk1"/>
              </a:solidFill>
            </a:endParaRPr>
          </a:p>
          <a:p>
            <a:pPr indent="0" lvl="0" marL="0" rtl="0" algn="l">
              <a:spcBef>
                <a:spcPts val="0"/>
              </a:spcBef>
              <a:spcAft>
                <a:spcPts val="0"/>
              </a:spcAft>
              <a:buNone/>
            </a:pPr>
            <a:r>
              <a:rPr lang="en">
                <a:solidFill>
                  <a:schemeClr val="dk1"/>
                </a:solidFill>
              </a:rPr>
              <a:t>You can push seperate branch too.Demo by make another branch - progress</a:t>
            </a:r>
            <a:endParaRPr>
              <a:solidFill>
                <a:schemeClr val="dk1"/>
              </a:solidFill>
            </a:endParaRPr>
          </a:p>
          <a:p>
            <a:pPr indent="0" lvl="0" marL="0" rtl="0" algn="l">
              <a:spcBef>
                <a:spcPts val="0"/>
              </a:spcBef>
              <a:spcAft>
                <a:spcPts val="0"/>
              </a:spcAft>
              <a:buNone/>
            </a:pPr>
            <a:r>
              <a:rPr lang="en">
                <a:solidFill>
                  <a:schemeClr val="dk1"/>
                </a:solidFill>
              </a:rPr>
              <a:t>Git push origin progress</a:t>
            </a:r>
            <a:endParaRPr>
              <a:solidFill>
                <a:schemeClr val="dk1"/>
              </a:solidFill>
            </a:endParaRPr>
          </a:p>
          <a:p>
            <a:pPr indent="0" lvl="0" marL="0" rtl="0" algn="l">
              <a:spcBef>
                <a:spcPts val="0"/>
              </a:spcBef>
              <a:spcAft>
                <a:spcPts val="0"/>
              </a:spcAft>
              <a:buNone/>
            </a:pPr>
            <a:r>
              <a:rPr lang="en">
                <a:solidFill>
                  <a:schemeClr val="dk1"/>
                </a:solidFill>
              </a:rPr>
              <a:t>Show in github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it has been a pain to copy and paste the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store in a variable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Such variables are called Remote!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remote -v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Nothing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remote add origin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remote -v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Make some commit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push origin main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0a3b97295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0a3b97295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0a23ae34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0a23ae34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 to issues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See the issues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Tell them this looks like i can solve it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Explain y u need to fork-</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 want to have ur own copy of the repository and build things upon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not  a good idea to push the code directly to their repo and messing it up, you need to have ur own copy, hence fork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it is on github but not on ur machine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Clone it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Generealy it is a good practice that u don’t play around with master branch, even while sending a PR, people use master branch to keep in sync with  the original master branch(we will see)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for now, take away is, before sending a PR, make a branch with a proper name - NOT BINOD, but something to related to feature u r adding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branch “BRANCH_NAME”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checkout BRANCH_NAME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Fix bug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add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commit -m “added this to so”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remote -v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push origin BRANCH_NAME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 github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already shows a feature of PR-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Explain that PR means “Please accept these lines of Code in ur code base”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Tell someone to merge it. And show those changes in the </a:t>
            </a:r>
            <a:r>
              <a:rPr lang="en" strike="sngStrike">
                <a:solidFill>
                  <a:schemeClr val="dk1"/>
                </a:solidFill>
              </a:rPr>
              <a:t>master</a:t>
            </a:r>
            <a:r>
              <a:rPr lang="en">
                <a:solidFill>
                  <a:schemeClr val="dk1"/>
                </a:solidFill>
              </a:rPr>
              <a:t>main of the original repo of KOSS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 ur </a:t>
            </a:r>
            <a:r>
              <a:rPr lang="en" strike="sngStrike">
                <a:solidFill>
                  <a:schemeClr val="dk1"/>
                </a:solidFill>
              </a:rPr>
              <a:t>master </a:t>
            </a:r>
            <a:r>
              <a:rPr lang="en">
                <a:solidFill>
                  <a:schemeClr val="dk1"/>
                </a:solidFill>
              </a:rPr>
              <a:t>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remote add upstream KOSS_REPO_LINK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checkout </a:t>
            </a:r>
            <a:r>
              <a:rPr lang="en" strike="sngStrike">
                <a:solidFill>
                  <a:schemeClr val="dk1"/>
                </a:solidFill>
              </a:rPr>
              <a:t>master </a:t>
            </a:r>
            <a:r>
              <a:rPr lang="en">
                <a:solidFill>
                  <a:schemeClr val="dk1"/>
                </a:solidFill>
              </a:rPr>
              <a:t>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pull upstream </a:t>
            </a:r>
            <a:r>
              <a:rPr lang="en" strike="sngStrike">
                <a:solidFill>
                  <a:schemeClr val="dk1"/>
                </a:solidFill>
              </a:rPr>
              <a:t>master </a:t>
            </a:r>
            <a:r>
              <a:rPr lang="en">
                <a:solidFill>
                  <a:schemeClr val="dk1"/>
                </a:solidFill>
              </a:rPr>
              <a:t>main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Before making a new branch, ensure that u update ur master!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 checkout -b for A NEW FEATURE and this cycle continues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0a23ae34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0a23ae34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recap on what we did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0abbaf0a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0abbaf0a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recap on what we did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0a23ae34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0a23ae34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0a23ae34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0a23ae34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ad6ae89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ad6ae89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Demo</a:t>
            </a:r>
            <a:endParaRPr/>
          </a:p>
          <a:p>
            <a:pPr indent="-298450" lvl="0" marL="457200" rtl="0" algn="l">
              <a:spcBef>
                <a:spcPts val="0"/>
              </a:spcBef>
              <a:spcAft>
                <a:spcPts val="0"/>
              </a:spcAft>
              <a:buSzPts val="1100"/>
              <a:buChar char="-"/>
            </a:pPr>
            <a:r>
              <a:rPr lang="en"/>
              <a:t>Explain that folders are called directories</a:t>
            </a:r>
            <a:endParaRPr/>
          </a:p>
          <a:p>
            <a:pPr indent="-298450" lvl="0" marL="457200" rtl="0" algn="l">
              <a:spcBef>
                <a:spcPts val="0"/>
              </a:spcBef>
              <a:spcAft>
                <a:spcPts val="0"/>
              </a:spcAft>
              <a:buSzPts val="1100"/>
              <a:buChar char="-"/>
            </a:pPr>
            <a:r>
              <a:rPr lang="en"/>
              <a:t>Show ls command</a:t>
            </a:r>
            <a:endParaRPr/>
          </a:p>
          <a:p>
            <a:pPr indent="-298450" lvl="0" marL="457200" rtl="0" algn="l">
              <a:spcBef>
                <a:spcPts val="0"/>
              </a:spcBef>
              <a:spcAft>
                <a:spcPts val="0"/>
              </a:spcAft>
              <a:buSzPts val="1100"/>
              <a:buChar char="-"/>
            </a:pPr>
            <a:r>
              <a:rPr lang="en"/>
              <a:t>Tell them to move to a directory using `cd`</a:t>
            </a:r>
            <a:endParaRPr/>
          </a:p>
          <a:p>
            <a:pPr indent="-298450" lvl="0" marL="457200" rtl="0" algn="l">
              <a:spcBef>
                <a:spcPts val="0"/>
              </a:spcBef>
              <a:spcAft>
                <a:spcPts val="0"/>
              </a:spcAft>
              <a:buSzPts val="1100"/>
              <a:buChar char="-"/>
            </a:pPr>
            <a:r>
              <a:rPr lang="en"/>
              <a:t>Prove that directory has been changed using pwd</a:t>
            </a:r>
            <a:endParaRPr/>
          </a:p>
          <a:p>
            <a:pPr indent="-298450" lvl="0" marL="457200" rtl="0" algn="l">
              <a:spcBef>
                <a:spcPts val="0"/>
              </a:spcBef>
              <a:spcAft>
                <a:spcPts val="0"/>
              </a:spcAft>
              <a:buSzPts val="1100"/>
              <a:buChar char="-"/>
            </a:pPr>
            <a:r>
              <a:rPr lang="en"/>
              <a:t>Come back using cd ..</a:t>
            </a:r>
            <a:endParaRPr/>
          </a:p>
          <a:p>
            <a:pPr indent="-298450" lvl="0" marL="457200" rtl="0" algn="l">
              <a:spcBef>
                <a:spcPts val="0"/>
              </a:spcBef>
              <a:spcAft>
                <a:spcPts val="0"/>
              </a:spcAft>
              <a:buSzPts val="1100"/>
              <a:buChar char="-"/>
            </a:pPr>
            <a:r>
              <a:rPr lang="en"/>
              <a:t>Make ur own diretory - using mkdir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0a23ae34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0a23ae34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0a3b97295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0a3b97295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0a23ae34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0a23ae34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0a23ae34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0a23ae34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ad6ae895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ad6ae895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them to send a PR to `github.com/kossiitkgp/git-and-githubworkshop-2020`</a:t>
            </a:r>
            <a:endParaRPr/>
          </a:p>
          <a:p>
            <a:pPr indent="0" lvl="0" marL="0" rtl="0" algn="l">
              <a:spcBef>
                <a:spcPts val="0"/>
              </a:spcBef>
              <a:spcAft>
                <a:spcPts val="0"/>
              </a:spcAft>
              <a:buNone/>
            </a:pPr>
            <a:r>
              <a:rPr lang="en"/>
              <a:t>JS,C , python file</a:t>
            </a:r>
            <a:endParaRPr/>
          </a:p>
          <a:p>
            <a:pPr indent="0" lvl="0" marL="0" rtl="0" algn="l">
              <a:spcBef>
                <a:spcPts val="0"/>
              </a:spcBef>
              <a:spcAft>
                <a:spcPts val="0"/>
              </a:spcAft>
              <a:buNone/>
            </a:pPr>
            <a:r>
              <a:rPr lang="en"/>
              <a:t>Bug in addition code</a:t>
            </a:r>
            <a:endParaRPr/>
          </a:p>
          <a:p>
            <a:pPr indent="0" lvl="0" marL="0" rtl="0" algn="l">
              <a:spcBef>
                <a:spcPts val="0"/>
              </a:spcBef>
              <a:spcAft>
                <a:spcPts val="0"/>
              </a:spcAft>
              <a:buNone/>
            </a:pPr>
            <a:r>
              <a:rPr lang="en"/>
              <a:t>Or add a subtraction code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0a23ae34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0a23ae34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e0024707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e002470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ad6ae89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9ad6ae89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Version Control system is a fancy name for software that stores also ur previous versions of ur code</a:t>
            </a:r>
            <a:endParaRPr sz="18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en" sz="1800">
                <a:solidFill>
                  <a:srgbClr val="595959"/>
                </a:solidFill>
              </a:rPr>
              <a:t>When u normally write to a file, only the recent most version is saved. It is not possible to go back to the version of the file  few days or months back, or may be hours back. We use VCS to track software!</a:t>
            </a:r>
            <a:endParaRPr sz="1800">
              <a:solidFill>
                <a:srgbClr val="595959"/>
              </a:solidFill>
            </a:endParaRPr>
          </a:p>
          <a:p>
            <a:pPr indent="0" lvl="0" marL="0" rtl="0" algn="l">
              <a:spcBef>
                <a:spcPts val="1600"/>
              </a:spcBef>
              <a:spcAft>
                <a:spcPts val="0"/>
              </a:spcAft>
              <a:buNone/>
            </a:pPr>
            <a:r>
              <a:t/>
            </a:r>
            <a:endParaRPr/>
          </a:p>
          <a:p>
            <a:pPr indent="0" lvl="0" marL="0" rtl="0" algn="l">
              <a:spcBef>
                <a:spcPts val="0"/>
              </a:spcBef>
              <a:spcAft>
                <a:spcPts val="0"/>
              </a:spcAft>
              <a:buNone/>
            </a:pPr>
            <a:r>
              <a:rPr lang="en"/>
              <a:t>// KIND OF ONE LINER FOR EACH</a:t>
            </a:r>
            <a:endParaRPr/>
          </a:p>
          <a:p>
            <a:pPr indent="0" lvl="0" marL="0" rtl="0" algn="l">
              <a:spcBef>
                <a:spcPts val="0"/>
              </a:spcBef>
              <a:spcAft>
                <a:spcPts val="0"/>
              </a:spcAft>
              <a:buNone/>
            </a:pPr>
            <a:r>
              <a:rPr lang="en"/>
              <a:t>1 - Suppose you or someone accidentally deleted the Files, how do u get them back, bcoz git tracks it u can get back those deleted files</a:t>
            </a:r>
            <a:endParaRPr/>
          </a:p>
          <a:p>
            <a:pPr indent="0" lvl="0" marL="0" rtl="0" algn="l">
              <a:spcBef>
                <a:spcPts val="0"/>
              </a:spcBef>
              <a:spcAft>
                <a:spcPts val="0"/>
              </a:spcAft>
              <a:buNone/>
            </a:pPr>
            <a:r>
              <a:rPr lang="en"/>
              <a:t>2 - Git tracks u at what stage of the project what changes were made. For example, u can think of building a code base equialent to writting a book. Suppose you have tracked your book using git. You can precisely track which chapter was written at what time. And what changes were made in the chapter</a:t>
            </a:r>
            <a:endParaRPr/>
          </a:p>
          <a:p>
            <a:pPr indent="0" lvl="0" marL="0" rtl="0" algn="l">
              <a:spcBef>
                <a:spcPts val="0"/>
              </a:spcBef>
              <a:spcAft>
                <a:spcPts val="0"/>
              </a:spcAft>
              <a:buNone/>
            </a:pPr>
            <a:r>
              <a:rPr lang="en"/>
              <a:t>3. Suppose you made few changes to ur code base - by making changes in multiple files.and it is not working now and you want a demo immediately. What can u do? Undo those changes. But there are several files and in each file u made several changes. And you are amnesic! How do u undo? Git to the rescue!</a:t>
            </a:r>
            <a:endParaRPr/>
          </a:p>
          <a:p>
            <a:pPr indent="0" lvl="0" marL="0" rtl="0" algn="l">
              <a:spcBef>
                <a:spcPts val="0"/>
              </a:spcBef>
              <a:spcAft>
                <a:spcPts val="0"/>
              </a:spcAft>
              <a:buNone/>
            </a:pPr>
            <a:r>
              <a:rPr lang="en"/>
              <a:t>4. How much work done by whom, and when/Multiple people working on project, you can track who made what changes. You can easily find the imposter who sabotaged the codebase!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ad6ae89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ad6ae895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https://stackoverflow.com/questions/8198105/how-does-git-store-files#:~:text=Git%20doesn%27t%20think%20of,a%20reference%20to%20that%20snapshot.</a:t>
            </a:r>
            <a:endParaRPr/>
          </a:p>
          <a:p>
            <a:pPr indent="0" lvl="0" marL="0" rtl="0" algn="l">
              <a:spcBef>
                <a:spcPts val="0"/>
              </a:spcBef>
              <a:spcAft>
                <a:spcPts val="0"/>
              </a:spcAft>
              <a:buNone/>
            </a:pPr>
            <a:br>
              <a:rPr lang="en"/>
            </a:br>
            <a:r>
              <a:rPr lang="en"/>
              <a:t>Explaination of Book Commit history</a:t>
            </a:r>
            <a:endParaRPr/>
          </a:p>
          <a:p>
            <a:pPr indent="0" lvl="0" marL="0" rtl="0" algn="l">
              <a:spcBef>
                <a:spcPts val="0"/>
              </a:spcBef>
              <a:spcAft>
                <a:spcPts val="0"/>
              </a:spcAft>
              <a:buNone/>
            </a:pPr>
            <a:r>
              <a:rPr lang="en"/>
              <a:t>As seen in the history, the author has saved the snapshots of his Book at each chapter</a:t>
            </a:r>
            <a:endParaRPr/>
          </a:p>
          <a:p>
            <a:pPr indent="0" lvl="0" marL="0" rtl="0" algn="l">
              <a:spcBef>
                <a:spcPts val="0"/>
              </a:spcBef>
              <a:spcAft>
                <a:spcPts val="0"/>
              </a:spcAft>
              <a:buNone/>
            </a:pPr>
            <a:r>
              <a:rPr lang="en"/>
              <a:t>By doing so, he can </a:t>
            </a:r>
            <a:endParaRPr/>
          </a:p>
          <a:p>
            <a:pPr indent="-298450" lvl="0" marL="457200" rtl="0" algn="l">
              <a:spcBef>
                <a:spcPts val="0"/>
              </a:spcBef>
              <a:spcAft>
                <a:spcPts val="0"/>
              </a:spcAft>
              <a:buSzPts val="1100"/>
              <a:buChar char="-"/>
            </a:pPr>
            <a:r>
              <a:rPr lang="en"/>
              <a:t>Know when he wrote a chapter</a:t>
            </a:r>
            <a:endParaRPr/>
          </a:p>
          <a:p>
            <a:pPr indent="-298450" lvl="0" marL="457200" rtl="0" algn="l">
              <a:spcBef>
                <a:spcPts val="0"/>
              </a:spcBef>
              <a:spcAft>
                <a:spcPts val="0"/>
              </a:spcAft>
              <a:buSzPts val="1100"/>
              <a:buChar char="-"/>
            </a:pPr>
            <a:r>
              <a:rPr lang="en" strike="sngStrike"/>
              <a:t>He can go back to a stage if doesn’t like</a:t>
            </a:r>
            <a:r>
              <a:rPr lang="en"/>
              <a:t>.Suppose, if author didn’t like the climax, he can go back to the stage of the book, where only 2 chapters were there, And write a new Climax.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 OF THE STACKOVERFLOW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0b1307e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0b1307e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ad6ae89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ad6ae89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USEFUL MENTAL MODEL TO SIMPLIFY THE UNDERSTANDING OF HOW GIT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Working directory is the directory which is being tracked by git, basically where u write ur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u create new files and start </a:t>
            </a:r>
            <a:r>
              <a:rPr lang="en"/>
              <a:t>writing</a:t>
            </a:r>
            <a:r>
              <a:rPr lang="en"/>
              <a:t> code in them and want to save a snapshot of the code</a:t>
            </a:r>
            <a:endParaRPr/>
          </a:p>
          <a:p>
            <a:pPr indent="0" lvl="0" marL="0" rtl="0" algn="l">
              <a:spcBef>
                <a:spcPts val="0"/>
              </a:spcBef>
              <a:spcAft>
                <a:spcPts val="0"/>
              </a:spcAft>
              <a:buNone/>
            </a:pPr>
            <a:r>
              <a:rPr lang="en"/>
              <a:t>But before saving the snapshot</a:t>
            </a:r>
            <a:endParaRPr/>
          </a:p>
          <a:p>
            <a:pPr indent="0" lvl="0" marL="0" rtl="0" algn="l">
              <a:spcBef>
                <a:spcPts val="0"/>
              </a:spcBef>
              <a:spcAft>
                <a:spcPts val="0"/>
              </a:spcAft>
              <a:buNone/>
            </a:pPr>
            <a:r>
              <a:rPr lang="en"/>
              <a:t>U have to ADD the files to the staging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adding files to the staging area u mark that these are the changes in them, which u want to have the snapshot of!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to save the snapshot, you commit!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ad6ae89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ad6ae895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demo</a:t>
            </a:r>
            <a:endParaRPr/>
          </a:p>
          <a:p>
            <a:pPr indent="0" lvl="0" marL="0" rtl="0" algn="l">
              <a:spcBef>
                <a:spcPts val="0"/>
              </a:spcBef>
              <a:spcAft>
                <a:spcPts val="0"/>
              </a:spcAft>
              <a:buNone/>
            </a:pPr>
            <a:r>
              <a:rPr lang="en"/>
              <a:t>Make a new directory - “demo”</a:t>
            </a:r>
            <a:endParaRPr/>
          </a:p>
          <a:p>
            <a:pPr indent="0" lvl="0" marL="0" rtl="0" algn="l">
              <a:spcBef>
                <a:spcPts val="0"/>
              </a:spcBef>
              <a:spcAft>
                <a:spcPts val="0"/>
              </a:spcAft>
              <a:buNone/>
            </a:pPr>
            <a:r>
              <a:rPr lang="en"/>
              <a:t>Move to the directory</a:t>
            </a:r>
            <a:endParaRPr/>
          </a:p>
          <a:p>
            <a:pPr indent="0" lvl="0" marL="0" rtl="0" algn="l">
              <a:spcBef>
                <a:spcPts val="0"/>
              </a:spcBef>
              <a:spcAft>
                <a:spcPts val="0"/>
              </a:spcAft>
              <a:buNone/>
            </a:pPr>
            <a:r>
              <a:rPr lang="en"/>
              <a:t>Do git init</a:t>
            </a:r>
            <a:endParaRPr/>
          </a:p>
          <a:p>
            <a:pPr indent="0" lvl="0" marL="0" rtl="0" algn="l">
              <a:spcBef>
                <a:spcPts val="0"/>
              </a:spcBef>
              <a:spcAft>
                <a:spcPts val="0"/>
              </a:spcAft>
              <a:buNone/>
            </a:pPr>
            <a:r>
              <a:rPr lang="en"/>
              <a:t>Do ls -la and show that git is tracking</a:t>
            </a:r>
            <a:endParaRPr/>
          </a:p>
          <a:p>
            <a:pPr indent="0" lvl="0" marL="0" rtl="0" algn="l">
              <a:spcBef>
                <a:spcPts val="0"/>
              </a:spcBef>
              <a:spcAft>
                <a:spcPts val="0"/>
              </a:spcAft>
              <a:buNone/>
            </a:pPr>
            <a:r>
              <a:rPr lang="en"/>
              <a:t>Add a new file “chap1.txt”</a:t>
            </a:r>
            <a:endParaRPr/>
          </a:p>
          <a:p>
            <a:pPr indent="0" lvl="0" marL="0" rtl="0" algn="l">
              <a:spcBef>
                <a:spcPts val="0"/>
              </a:spcBef>
              <a:spcAft>
                <a:spcPts val="0"/>
              </a:spcAft>
              <a:buNone/>
            </a:pPr>
            <a:r>
              <a:rPr lang="en"/>
              <a:t>Add some content in the file</a:t>
            </a:r>
            <a:endParaRPr/>
          </a:p>
          <a:p>
            <a:pPr indent="0" lvl="0" marL="0" rtl="0" algn="l">
              <a:spcBef>
                <a:spcPts val="0"/>
              </a:spcBef>
              <a:spcAft>
                <a:spcPts val="0"/>
              </a:spcAft>
              <a:buNone/>
            </a:pPr>
            <a:r>
              <a:rPr lang="en"/>
              <a:t>“Now you want to save snapshot of the project at this stage”</a:t>
            </a:r>
            <a:endParaRPr/>
          </a:p>
          <a:p>
            <a:pPr indent="0" lvl="0" marL="0" rtl="0" algn="l">
              <a:spcBef>
                <a:spcPts val="0"/>
              </a:spcBef>
              <a:spcAft>
                <a:spcPts val="0"/>
              </a:spcAft>
              <a:buNone/>
            </a:pPr>
            <a:r>
              <a:rPr lang="en"/>
              <a:t>After </a:t>
            </a:r>
            <a:r>
              <a:rPr lang="en"/>
              <a:t>writing</a:t>
            </a:r>
            <a:r>
              <a:rPr lang="en"/>
              <a:t> code and before saving the snapshot(commiting) you need to add them to the staging area</a:t>
            </a:r>
            <a:endParaRPr/>
          </a:p>
          <a:p>
            <a:pPr indent="0" lvl="0" marL="0" rtl="0" algn="l">
              <a:spcBef>
                <a:spcPts val="0"/>
              </a:spcBef>
              <a:spcAft>
                <a:spcPts val="0"/>
              </a:spcAft>
              <a:buNone/>
            </a:pPr>
            <a:r>
              <a:rPr lang="en"/>
              <a:t>Git add filename</a:t>
            </a:r>
            <a:endParaRPr/>
          </a:p>
          <a:p>
            <a:pPr indent="0" lvl="0" marL="0" rtl="0" algn="l">
              <a:spcBef>
                <a:spcPts val="0"/>
              </a:spcBef>
              <a:spcAft>
                <a:spcPts val="0"/>
              </a:spcAft>
              <a:buNone/>
            </a:pPr>
            <a:r>
              <a:rPr lang="en"/>
              <a:t>Git commit -m “Added new.txt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i check that it has been saved</a:t>
            </a:r>
            <a:endParaRPr/>
          </a:p>
          <a:p>
            <a:pPr indent="0" lvl="0" marL="0" rtl="0" algn="l">
              <a:spcBef>
                <a:spcPts val="0"/>
              </a:spcBef>
              <a:spcAft>
                <a:spcPts val="0"/>
              </a:spcAft>
              <a:buNone/>
            </a:pPr>
            <a:r>
              <a:rPr lang="en"/>
              <a:t>Do “git log”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7.jpg"/><Relationship Id="rId5"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5.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12.jp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4.jpg"/><Relationship Id="rId7"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24.jp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metakgp" TargetMode="External"/><Relationship Id="rId4" Type="http://schemas.openxmlformats.org/officeDocument/2006/relationships/hyperlink" Target="https://www.facebook.com/kossiitkgp"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github.com/kossiitkgp/git-and-github-workshop-2020/tree/main/advance%20stuff" TargetMode="External"/><Relationship Id="rId4" Type="http://schemas.openxmlformats.org/officeDocument/2006/relationships/hyperlink" Target="https://education.github.com/pack" TargetMode="External"/><Relationship Id="rId5" Type="http://schemas.openxmlformats.org/officeDocument/2006/relationships/hyperlink" Target="https://hacktoberfest.digitalocean.com/" TargetMode="External"/><Relationship Id="rId6" Type="http://schemas.openxmlformats.org/officeDocument/2006/relationships/hyperlink" Target="https://pages.github.com/" TargetMode="External"/><Relationship Id="rId7"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 &amp; Github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Staging Area is Confusing!</a:t>
            </a:r>
            <a:endParaRPr/>
          </a:p>
        </p:txBody>
      </p:sp>
      <p:pic>
        <p:nvPicPr>
          <p:cNvPr id="114" name="Google Shape;114;p22"/>
          <p:cNvPicPr preferRelativeResize="0"/>
          <p:nvPr/>
        </p:nvPicPr>
        <p:blipFill>
          <a:blip r:embed="rId3">
            <a:alphaModFix/>
          </a:blip>
          <a:stretch>
            <a:fillRect/>
          </a:stretch>
        </p:blipFill>
        <p:spPr>
          <a:xfrm>
            <a:off x="154775" y="1667300"/>
            <a:ext cx="3053250" cy="2147075"/>
          </a:xfrm>
          <a:prstGeom prst="rect">
            <a:avLst/>
          </a:prstGeom>
          <a:noFill/>
          <a:ln>
            <a:noFill/>
          </a:ln>
        </p:spPr>
      </p:pic>
      <p:pic>
        <p:nvPicPr>
          <p:cNvPr id="115" name="Google Shape;115;p22"/>
          <p:cNvPicPr preferRelativeResize="0"/>
          <p:nvPr/>
        </p:nvPicPr>
        <p:blipFill>
          <a:blip r:embed="rId4">
            <a:alphaModFix/>
          </a:blip>
          <a:stretch>
            <a:fillRect/>
          </a:stretch>
        </p:blipFill>
        <p:spPr>
          <a:xfrm>
            <a:off x="3420425" y="1667300"/>
            <a:ext cx="2617750" cy="2147075"/>
          </a:xfrm>
          <a:prstGeom prst="rect">
            <a:avLst/>
          </a:prstGeom>
          <a:noFill/>
          <a:ln>
            <a:noFill/>
          </a:ln>
        </p:spPr>
      </p:pic>
      <p:pic>
        <p:nvPicPr>
          <p:cNvPr id="116" name="Google Shape;116;p22"/>
          <p:cNvPicPr preferRelativeResize="0"/>
          <p:nvPr/>
        </p:nvPicPr>
        <p:blipFill>
          <a:blip r:embed="rId5">
            <a:alphaModFix/>
          </a:blip>
          <a:stretch>
            <a:fillRect/>
          </a:stretch>
        </p:blipFill>
        <p:spPr>
          <a:xfrm>
            <a:off x="6250575" y="1805300"/>
            <a:ext cx="2801025" cy="1871085"/>
          </a:xfrm>
          <a:prstGeom prst="rect">
            <a:avLst/>
          </a:prstGeom>
          <a:noFill/>
          <a:ln>
            <a:noFill/>
          </a:ln>
        </p:spPr>
      </p:pic>
      <p:sp>
        <p:nvSpPr>
          <p:cNvPr id="117" name="Google Shape;117;p22"/>
          <p:cNvSpPr txBox="1"/>
          <p:nvPr/>
        </p:nvSpPr>
        <p:spPr>
          <a:xfrm>
            <a:off x="3835450" y="4246925"/>
            <a:ext cx="20763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STAGING AREA</a:t>
            </a:r>
            <a:endParaRPr/>
          </a:p>
        </p:txBody>
      </p:sp>
      <p:sp>
        <p:nvSpPr>
          <p:cNvPr id="118" name="Google Shape;118;p22"/>
          <p:cNvSpPr txBox="1"/>
          <p:nvPr/>
        </p:nvSpPr>
        <p:spPr>
          <a:xfrm>
            <a:off x="6949875" y="4246925"/>
            <a:ext cx="16830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 !</a:t>
            </a:r>
            <a:endParaRPr/>
          </a:p>
        </p:txBody>
      </p:sp>
      <p:sp>
        <p:nvSpPr>
          <p:cNvPr id="119" name="Google Shape;119;p22"/>
          <p:cNvSpPr txBox="1"/>
          <p:nvPr/>
        </p:nvSpPr>
        <p:spPr>
          <a:xfrm>
            <a:off x="453650" y="4246925"/>
            <a:ext cx="15729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WORKING DIRECTORY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200"/>
              <a:t>Hands On by Building a “facebook Clone”</a:t>
            </a:r>
            <a:endParaRPr b="1" sz="3200"/>
          </a:p>
          <a:p>
            <a:pPr indent="0" lvl="0" marL="0" rtl="0" algn="ctr">
              <a:spcBef>
                <a:spcPts val="0"/>
              </a:spcBef>
              <a:spcAft>
                <a:spcPts val="1600"/>
              </a:spcAft>
              <a:buNone/>
            </a:pPr>
            <a:r>
              <a:t/>
            </a:r>
            <a:endParaRPr b="1"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1526650" y="234375"/>
            <a:ext cx="6834100" cy="442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JUMPING BETWEEN STAGES - EVIL CAT TRILOGY</a:t>
            </a:r>
            <a:endParaRPr sz="2700"/>
          </a:p>
        </p:txBody>
      </p:sp>
      <p:pic>
        <p:nvPicPr>
          <p:cNvPr id="140" name="Google Shape;140;p26"/>
          <p:cNvPicPr preferRelativeResize="0"/>
          <p:nvPr/>
        </p:nvPicPr>
        <p:blipFill>
          <a:blip r:embed="rId3">
            <a:alphaModFix/>
          </a:blip>
          <a:stretch>
            <a:fillRect/>
          </a:stretch>
        </p:blipFill>
        <p:spPr>
          <a:xfrm>
            <a:off x="2611950" y="1211150"/>
            <a:ext cx="3771650" cy="357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171425"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Undo the changes after a Commit</a:t>
            </a:r>
            <a:endParaRPr/>
          </a:p>
        </p:txBody>
      </p:sp>
      <p:sp>
        <p:nvSpPr>
          <p:cNvPr id="146" name="Google Shape;146;p27"/>
          <p:cNvSpPr txBox="1"/>
          <p:nvPr>
            <p:ph idx="1" type="body"/>
          </p:nvPr>
        </p:nvSpPr>
        <p:spPr>
          <a:xfrm>
            <a:off x="311700" y="1573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Part 1</a:t>
            </a:r>
            <a:endParaRPr b="1" u="sng"/>
          </a:p>
          <a:p>
            <a:pPr indent="0" lvl="0" marL="0" rtl="0" algn="l">
              <a:spcBef>
                <a:spcPts val="1600"/>
              </a:spcBef>
              <a:spcAft>
                <a:spcPts val="0"/>
              </a:spcAft>
              <a:buNone/>
            </a:pPr>
            <a:r>
              <a:rPr lang="en"/>
              <a:t>Working tree clean</a:t>
            </a:r>
            <a:endParaRPr/>
          </a:p>
          <a:p>
            <a:pPr indent="0" lvl="0" marL="0" rtl="0" algn="l">
              <a:spcBef>
                <a:spcPts val="1600"/>
              </a:spcBef>
              <a:spcAft>
                <a:spcPts val="0"/>
              </a:spcAft>
              <a:buNone/>
            </a:pPr>
            <a:r>
              <a:rPr lang="en"/>
              <a:t>Cat comes up and adds rubbish files and and garbage content </a:t>
            </a:r>
            <a:endParaRPr/>
          </a:p>
          <a:p>
            <a:pPr indent="0" lvl="0" marL="0" rtl="0" algn="l">
              <a:spcBef>
                <a:spcPts val="1600"/>
              </a:spcBef>
              <a:spcAft>
                <a:spcPts val="0"/>
              </a:spcAft>
              <a:buNone/>
            </a:pPr>
            <a:r>
              <a:rPr lang="en"/>
              <a:t>You come back and check git status. It’s too chaotic</a:t>
            </a:r>
            <a:endParaRPr/>
          </a:p>
          <a:p>
            <a:pPr indent="0" lvl="0" marL="0" rtl="0" algn="l">
              <a:spcBef>
                <a:spcPts val="1600"/>
              </a:spcBef>
              <a:spcAft>
                <a:spcPts val="0"/>
              </a:spcAft>
              <a:buNone/>
            </a:pPr>
            <a:r>
              <a:rPr lang="en"/>
              <a:t>You want to undo !</a:t>
            </a:r>
            <a:endParaRPr/>
          </a:p>
          <a:p>
            <a:pPr indent="0" lvl="0" marL="0" rtl="0" algn="l">
              <a:spcBef>
                <a:spcPts val="1600"/>
              </a:spcBef>
              <a:spcAft>
                <a:spcPts val="0"/>
              </a:spcAft>
              <a:buNone/>
            </a:pPr>
            <a:r>
              <a:rPr lang="en"/>
              <a:t>Just do git checkout  . </a:t>
            </a:r>
            <a:endParaRPr/>
          </a:p>
          <a:p>
            <a:pPr indent="0" lvl="0" marL="0" rtl="0" algn="l">
              <a:spcBef>
                <a:spcPts val="1600"/>
              </a:spcBef>
              <a:spcAft>
                <a:spcPts val="1600"/>
              </a:spcAft>
              <a:buNone/>
            </a:pPr>
            <a:r>
              <a:rPr lang="en"/>
              <a:t>And you have recovered your codebase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173025" y="492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Restoring code after files are in Staging Area</a:t>
            </a:r>
            <a:endParaRPr/>
          </a:p>
        </p:txBody>
      </p:sp>
      <p:sp>
        <p:nvSpPr>
          <p:cNvPr id="152" name="Google Shape;152;p28"/>
          <p:cNvSpPr txBox="1"/>
          <p:nvPr>
            <p:ph idx="1" type="body"/>
          </p:nvPr>
        </p:nvSpPr>
        <p:spPr>
          <a:xfrm>
            <a:off x="311700" y="1431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Part 2</a:t>
            </a:r>
            <a:endParaRPr b="1" u="sng"/>
          </a:p>
          <a:p>
            <a:pPr indent="0" lvl="0" marL="0" rtl="0" algn="l">
              <a:spcBef>
                <a:spcPts val="1600"/>
              </a:spcBef>
              <a:spcAft>
                <a:spcPts val="0"/>
              </a:spcAft>
              <a:buNone/>
            </a:pPr>
            <a:r>
              <a:rPr lang="en"/>
              <a:t>This time it plans to commit</a:t>
            </a:r>
            <a:endParaRPr/>
          </a:p>
          <a:p>
            <a:pPr indent="0" lvl="0" marL="0" rtl="0" algn="l">
              <a:spcBef>
                <a:spcPts val="1600"/>
              </a:spcBef>
              <a:spcAft>
                <a:spcPts val="0"/>
              </a:spcAft>
              <a:buNone/>
            </a:pPr>
            <a:r>
              <a:rPr lang="en"/>
              <a:t>It adds rubbish files and rubbish content</a:t>
            </a:r>
            <a:endParaRPr/>
          </a:p>
          <a:p>
            <a:pPr indent="0" lvl="0" marL="0" rtl="0" algn="l">
              <a:spcBef>
                <a:spcPts val="1600"/>
              </a:spcBef>
              <a:spcAft>
                <a:spcPts val="0"/>
              </a:spcAft>
              <a:buNone/>
            </a:pPr>
            <a:r>
              <a:rPr lang="en"/>
              <a:t>It does git add .</a:t>
            </a:r>
            <a:endParaRPr/>
          </a:p>
          <a:p>
            <a:pPr indent="0" lvl="0" marL="0" rtl="0" algn="l">
              <a:spcBef>
                <a:spcPts val="1600"/>
              </a:spcBef>
              <a:spcAft>
                <a:spcPts val="0"/>
              </a:spcAft>
              <a:buNone/>
            </a:pPr>
            <a:r>
              <a:rPr lang="en"/>
              <a:t>And luckily u come in time and it runs away</a:t>
            </a:r>
            <a:endParaRPr/>
          </a:p>
          <a:p>
            <a:pPr indent="0" lvl="0" marL="0" rtl="0" algn="l">
              <a:spcBef>
                <a:spcPts val="1600"/>
              </a:spcBef>
              <a:spcAft>
                <a:spcPts val="0"/>
              </a:spcAft>
              <a:buNone/>
            </a:pPr>
            <a:r>
              <a:rPr lang="en"/>
              <a:t>How do u unstage?</a:t>
            </a:r>
            <a:endParaRPr/>
          </a:p>
          <a:p>
            <a:pPr indent="0" lvl="0" marL="0" rtl="0" algn="l">
              <a:spcBef>
                <a:spcPts val="1600"/>
              </a:spcBef>
              <a:spcAft>
                <a:spcPts val="1600"/>
              </a:spcAft>
              <a:buNone/>
            </a:pPr>
            <a:r>
              <a:rPr lang="en"/>
              <a:t>Git reset --hard HEAD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Going back to a Previous Commit</a:t>
            </a:r>
            <a:endParaRPr/>
          </a:p>
        </p:txBody>
      </p:sp>
      <p:sp>
        <p:nvSpPr>
          <p:cNvPr id="158" name="Google Shape;158;p29"/>
          <p:cNvSpPr txBox="1"/>
          <p:nvPr>
            <p:ph idx="1" type="body"/>
          </p:nvPr>
        </p:nvSpPr>
        <p:spPr>
          <a:xfrm>
            <a:off x="140250" y="1214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Part 3</a:t>
            </a:r>
            <a:endParaRPr b="1" u="sng"/>
          </a:p>
          <a:p>
            <a:pPr indent="0" lvl="0" marL="0" rtl="0" algn="l">
              <a:spcBef>
                <a:spcPts val="1600"/>
              </a:spcBef>
              <a:spcAft>
                <a:spcPts val="0"/>
              </a:spcAft>
              <a:buNone/>
            </a:pPr>
            <a:r>
              <a:rPr lang="en"/>
              <a:t>This time the cat makes NOT  1 but 2 Rubbish commits </a:t>
            </a:r>
            <a:r>
              <a:rPr lang="en"/>
              <a:t>😦</a:t>
            </a:r>
            <a:endParaRPr/>
          </a:p>
          <a:p>
            <a:pPr indent="0" lvl="0" marL="0" rtl="0" algn="l">
              <a:spcBef>
                <a:spcPts val="1600"/>
              </a:spcBef>
              <a:spcAft>
                <a:spcPts val="0"/>
              </a:spcAft>
              <a:buNone/>
            </a:pPr>
            <a:r>
              <a:rPr lang="en"/>
              <a:t>Git reset --hard  COMMIT_HASH_YOU_WANT_TO_GO_BACK</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30"/>
          <p:cNvPicPr preferRelativeResize="0"/>
          <p:nvPr/>
        </p:nvPicPr>
        <p:blipFill>
          <a:blip r:embed="rId3">
            <a:alphaModFix/>
          </a:blip>
          <a:stretch>
            <a:fillRect/>
          </a:stretch>
        </p:blipFill>
        <p:spPr>
          <a:xfrm>
            <a:off x="311700" y="142150"/>
            <a:ext cx="8520599" cy="4626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Branching</a:t>
            </a:r>
            <a:endParaRPr/>
          </a:p>
        </p:txBody>
      </p:sp>
      <p:sp>
        <p:nvSpPr>
          <p:cNvPr id="171" name="Google Shape;171;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1600"/>
              </a:spcAft>
              <a:buNone/>
            </a:pPr>
            <a:r>
              <a:t/>
            </a:r>
            <a:endParaRPr/>
          </a:p>
        </p:txBody>
      </p:sp>
      <p:pic>
        <p:nvPicPr>
          <p:cNvPr id="172" name="Google Shape;172;p31"/>
          <p:cNvPicPr preferRelativeResize="0"/>
          <p:nvPr/>
        </p:nvPicPr>
        <p:blipFill>
          <a:blip r:embed="rId4">
            <a:alphaModFix/>
          </a:blip>
          <a:stretch>
            <a:fillRect/>
          </a:stretch>
        </p:blipFill>
        <p:spPr>
          <a:xfrm>
            <a:off x="311700" y="1152475"/>
            <a:ext cx="8520600"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of the workshop</a:t>
            </a:r>
            <a:endParaRPr/>
          </a:p>
        </p:txBody>
      </p:sp>
      <p:sp>
        <p:nvSpPr>
          <p:cNvPr id="65" name="Google Shape;65;p14"/>
          <p:cNvSpPr txBox="1"/>
          <p:nvPr>
            <p:ph idx="1" type="body"/>
          </p:nvPr>
        </p:nvSpPr>
        <p:spPr>
          <a:xfrm>
            <a:off x="235175"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Periodically after few subtopics, there will hands on and then doubts clearing</a:t>
            </a:r>
            <a:endParaRPr/>
          </a:p>
          <a:p>
            <a:pPr indent="-342900" lvl="0" marL="457200" rtl="0" algn="l">
              <a:spcBef>
                <a:spcPts val="0"/>
              </a:spcBef>
              <a:spcAft>
                <a:spcPts val="0"/>
              </a:spcAft>
              <a:buSzPts val="1800"/>
              <a:buChar char="-"/>
            </a:pPr>
            <a:r>
              <a:rPr lang="en"/>
              <a:t>During hands on, you are requested to follow along on your system</a:t>
            </a:r>
            <a:endParaRPr/>
          </a:p>
          <a:p>
            <a:pPr indent="-342900" lvl="0" marL="457200" rtl="0" algn="l">
              <a:spcBef>
                <a:spcPts val="0"/>
              </a:spcBef>
              <a:spcAft>
                <a:spcPts val="0"/>
              </a:spcAft>
              <a:buSzPts val="1800"/>
              <a:buChar char="-"/>
            </a:pPr>
            <a:r>
              <a:rPr lang="en"/>
              <a:t>During </a:t>
            </a:r>
            <a:r>
              <a:rPr lang="en"/>
              <a:t>presentation, if you face any </a:t>
            </a:r>
            <a:r>
              <a:rPr b="1" lang="en"/>
              <a:t>doubts </a:t>
            </a:r>
            <a:r>
              <a:rPr lang="en"/>
              <a:t>put them in the </a:t>
            </a:r>
            <a:r>
              <a:rPr b="1" lang="en"/>
              <a:t>meeting chat,</a:t>
            </a:r>
            <a:r>
              <a:rPr lang="en"/>
              <a:t> those shall cleared during the doubts session</a:t>
            </a:r>
            <a:endParaRPr/>
          </a:p>
          <a:p>
            <a:pPr indent="-342900" lvl="0" marL="457200" rtl="0" algn="l">
              <a:spcBef>
                <a:spcPts val="0"/>
              </a:spcBef>
              <a:spcAft>
                <a:spcPts val="0"/>
              </a:spcAft>
              <a:buSzPts val="1800"/>
              <a:buChar char="-"/>
            </a:pPr>
            <a:r>
              <a:rPr lang="en"/>
              <a:t>We will try our best to clear all your doubts, but if some doubts that do not require publicly explaination, will be resolved through personal chat</a:t>
            </a:r>
            <a:endParaRPr/>
          </a:p>
          <a:p>
            <a:pPr indent="-342900" lvl="0" marL="457200" rtl="0" algn="l">
              <a:spcBef>
                <a:spcPts val="0"/>
              </a:spcBef>
              <a:spcAft>
                <a:spcPts val="0"/>
              </a:spcAft>
              <a:buSzPts val="1800"/>
              <a:buChar char="-"/>
            </a:pPr>
            <a:r>
              <a:rPr lang="en"/>
              <a:t>We are happy to clear your queries, even after the workshop ends </a:t>
            </a:r>
            <a:r>
              <a:rPr lang="en"/>
              <a:t>😀</a:t>
            </a:r>
            <a:endParaRPr/>
          </a:p>
          <a:p>
            <a:pPr indent="0" lvl="0" marL="4572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32"/>
          <p:cNvPicPr preferRelativeResize="0"/>
          <p:nvPr/>
        </p:nvPicPr>
        <p:blipFill>
          <a:blip r:embed="rId3">
            <a:alphaModFix/>
          </a:blip>
          <a:stretch>
            <a:fillRect/>
          </a:stretch>
        </p:blipFill>
        <p:spPr>
          <a:xfrm>
            <a:off x="311700" y="581075"/>
            <a:ext cx="8375100" cy="398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33"/>
          <p:cNvPicPr preferRelativeResize="0"/>
          <p:nvPr/>
        </p:nvPicPr>
        <p:blipFill rotWithShape="1">
          <a:blip r:embed="rId3">
            <a:alphaModFix/>
          </a:blip>
          <a:srcRect b="0" l="0" r="0" t="0"/>
          <a:stretch/>
        </p:blipFill>
        <p:spPr>
          <a:xfrm>
            <a:off x="5315725" y="621625"/>
            <a:ext cx="3239075" cy="1680900"/>
          </a:xfrm>
          <a:prstGeom prst="rect">
            <a:avLst/>
          </a:prstGeom>
          <a:noFill/>
          <a:ln>
            <a:noFill/>
          </a:ln>
        </p:spPr>
      </p:pic>
      <p:pic>
        <p:nvPicPr>
          <p:cNvPr id="187" name="Google Shape;187;p33"/>
          <p:cNvPicPr preferRelativeResize="0"/>
          <p:nvPr/>
        </p:nvPicPr>
        <p:blipFill>
          <a:blip r:embed="rId4">
            <a:alphaModFix/>
          </a:blip>
          <a:stretch>
            <a:fillRect/>
          </a:stretch>
        </p:blipFill>
        <p:spPr>
          <a:xfrm>
            <a:off x="509850" y="621625"/>
            <a:ext cx="3239075" cy="1680900"/>
          </a:xfrm>
          <a:prstGeom prst="rect">
            <a:avLst/>
          </a:prstGeom>
          <a:noFill/>
          <a:ln>
            <a:noFill/>
          </a:ln>
        </p:spPr>
      </p:pic>
      <p:pic>
        <p:nvPicPr>
          <p:cNvPr id="188" name="Google Shape;188;p33"/>
          <p:cNvPicPr preferRelativeResize="0"/>
          <p:nvPr/>
        </p:nvPicPr>
        <p:blipFill>
          <a:blip r:embed="rId5">
            <a:alphaModFix/>
          </a:blip>
          <a:stretch>
            <a:fillRect/>
          </a:stretch>
        </p:blipFill>
        <p:spPr>
          <a:xfrm>
            <a:off x="311700" y="2571750"/>
            <a:ext cx="8520600" cy="233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Branching</a:t>
            </a:r>
            <a:endParaRPr/>
          </a:p>
        </p:txBody>
      </p:sp>
      <p:sp>
        <p:nvSpPr>
          <p:cNvPr id="194" name="Google Shape;194;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4"/>
          <p:cNvPicPr preferRelativeResize="0"/>
          <p:nvPr/>
        </p:nvPicPr>
        <p:blipFill>
          <a:blip r:embed="rId3">
            <a:alphaModFix/>
          </a:blip>
          <a:stretch>
            <a:fillRect/>
          </a:stretch>
        </p:blipFill>
        <p:spPr>
          <a:xfrm>
            <a:off x="311700" y="1152475"/>
            <a:ext cx="8735800" cy="3797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Branching</a:t>
            </a:r>
            <a:endParaRPr/>
          </a:p>
        </p:txBody>
      </p:sp>
      <p:pic>
        <p:nvPicPr>
          <p:cNvPr id="201" name="Google Shape;201;p35"/>
          <p:cNvPicPr preferRelativeResize="0"/>
          <p:nvPr/>
        </p:nvPicPr>
        <p:blipFill>
          <a:blip r:embed="rId3">
            <a:alphaModFix/>
          </a:blip>
          <a:stretch>
            <a:fillRect/>
          </a:stretch>
        </p:blipFill>
        <p:spPr>
          <a:xfrm>
            <a:off x="2019300" y="1189175"/>
            <a:ext cx="3836830" cy="3820975"/>
          </a:xfrm>
          <a:prstGeom prst="rect">
            <a:avLst/>
          </a:prstGeom>
          <a:noFill/>
          <a:ln>
            <a:noFill/>
          </a:ln>
        </p:spPr>
      </p:pic>
      <p:sp>
        <p:nvSpPr>
          <p:cNvPr id="202" name="Google Shape;202;p35"/>
          <p:cNvSpPr txBox="1"/>
          <p:nvPr/>
        </p:nvSpPr>
        <p:spPr>
          <a:xfrm>
            <a:off x="2239575" y="4125525"/>
            <a:ext cx="900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master</a:t>
            </a:r>
            <a:endParaRPr b="1" sz="15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branch</a:t>
            </a:r>
            <a:endParaRPr b="1" sz="1500">
              <a:solidFill>
                <a:srgbClr val="38761D"/>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36"/>
          <p:cNvPicPr preferRelativeResize="0"/>
          <p:nvPr/>
        </p:nvPicPr>
        <p:blipFill>
          <a:blip r:embed="rId3">
            <a:alphaModFix/>
          </a:blip>
          <a:stretch>
            <a:fillRect/>
          </a:stretch>
        </p:blipFill>
        <p:spPr>
          <a:xfrm>
            <a:off x="223838" y="361950"/>
            <a:ext cx="8696325" cy="4419600"/>
          </a:xfrm>
          <a:prstGeom prst="rect">
            <a:avLst/>
          </a:prstGeom>
          <a:noFill/>
          <a:ln>
            <a:noFill/>
          </a:ln>
        </p:spPr>
      </p:pic>
      <p:sp>
        <p:nvSpPr>
          <p:cNvPr id="210" name="Google Shape;210;p36"/>
          <p:cNvSpPr txBox="1"/>
          <p:nvPr/>
        </p:nvSpPr>
        <p:spPr>
          <a:xfrm>
            <a:off x="546525" y="3936700"/>
            <a:ext cx="900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master</a:t>
            </a:r>
            <a:endParaRPr b="1" sz="15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branch</a:t>
            </a:r>
            <a:endParaRPr b="1" sz="1500">
              <a:solidFill>
                <a:srgbClr val="38761D"/>
              </a:solidFill>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7"/>
          <p:cNvPicPr preferRelativeResize="0"/>
          <p:nvPr/>
        </p:nvPicPr>
        <p:blipFill>
          <a:blip r:embed="rId3">
            <a:alphaModFix/>
          </a:blip>
          <a:stretch>
            <a:fillRect/>
          </a:stretch>
        </p:blipFill>
        <p:spPr>
          <a:xfrm>
            <a:off x="311700" y="1152475"/>
            <a:ext cx="8520601" cy="3481200"/>
          </a:xfrm>
          <a:prstGeom prst="rect">
            <a:avLst/>
          </a:prstGeom>
          <a:noFill/>
          <a:ln>
            <a:noFill/>
          </a:ln>
        </p:spPr>
      </p:pic>
      <p:sp>
        <p:nvSpPr>
          <p:cNvPr id="218" name="Google Shape;218;p37"/>
          <p:cNvSpPr txBox="1"/>
          <p:nvPr/>
        </p:nvSpPr>
        <p:spPr>
          <a:xfrm>
            <a:off x="546525" y="3936700"/>
            <a:ext cx="900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master</a:t>
            </a:r>
            <a:endParaRPr b="1" sz="15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branch</a:t>
            </a:r>
            <a:endParaRPr b="1" sz="1500">
              <a:solidFill>
                <a:srgbClr val="38761D"/>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 name="Google Shape;225;p38"/>
          <p:cNvPicPr preferRelativeResize="0"/>
          <p:nvPr/>
        </p:nvPicPr>
        <p:blipFill>
          <a:blip r:embed="rId3">
            <a:alphaModFix/>
          </a:blip>
          <a:stretch>
            <a:fillRect/>
          </a:stretch>
        </p:blipFill>
        <p:spPr>
          <a:xfrm>
            <a:off x="-1" y="76200"/>
            <a:ext cx="9083203" cy="5143500"/>
          </a:xfrm>
          <a:prstGeom prst="rect">
            <a:avLst/>
          </a:prstGeom>
          <a:noFill/>
          <a:ln>
            <a:noFill/>
          </a:ln>
        </p:spPr>
      </p:pic>
      <p:sp>
        <p:nvSpPr>
          <p:cNvPr id="226" name="Google Shape;226;p38"/>
          <p:cNvSpPr txBox="1"/>
          <p:nvPr/>
        </p:nvSpPr>
        <p:spPr>
          <a:xfrm>
            <a:off x="64325" y="1536400"/>
            <a:ext cx="900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master</a:t>
            </a:r>
            <a:endParaRPr b="1" sz="15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branch</a:t>
            </a:r>
            <a:endParaRPr b="1" sz="1500">
              <a:solidFill>
                <a:srgbClr val="38761D"/>
              </a:solidFill>
              <a:latin typeface="Old Standard TT"/>
              <a:ea typeface="Old Standard TT"/>
              <a:cs typeface="Old Standard TT"/>
              <a:sym typeface="Old Standard TT"/>
            </a:endParaRPr>
          </a:p>
        </p:txBody>
      </p:sp>
      <p:sp>
        <p:nvSpPr>
          <p:cNvPr id="227" name="Google Shape;227;p38"/>
          <p:cNvSpPr txBox="1"/>
          <p:nvPr/>
        </p:nvSpPr>
        <p:spPr>
          <a:xfrm>
            <a:off x="5732875" y="4164125"/>
            <a:ext cx="10632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8761D"/>
                </a:solidFill>
                <a:latin typeface="Old Standard TT"/>
                <a:ea typeface="Old Standard TT"/>
                <a:cs typeface="Old Standard TT"/>
                <a:sym typeface="Old Standard TT"/>
              </a:rPr>
              <a:t>exp</a:t>
            </a:r>
            <a:endParaRPr b="1" sz="20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2000">
                <a:solidFill>
                  <a:srgbClr val="38761D"/>
                </a:solidFill>
                <a:latin typeface="Old Standard TT"/>
                <a:ea typeface="Old Standard TT"/>
                <a:cs typeface="Old Standard TT"/>
                <a:sym typeface="Old Standard TT"/>
              </a:rPr>
              <a:t>branch</a:t>
            </a:r>
            <a:endParaRPr b="1" sz="2000">
              <a:solidFill>
                <a:srgbClr val="38761D"/>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39"/>
          <p:cNvPicPr preferRelativeResize="0"/>
          <p:nvPr/>
        </p:nvPicPr>
        <p:blipFill>
          <a:blip r:embed="rId3">
            <a:alphaModFix/>
          </a:blip>
          <a:stretch>
            <a:fillRect/>
          </a:stretch>
        </p:blipFill>
        <p:spPr>
          <a:xfrm>
            <a:off x="0" y="417635"/>
            <a:ext cx="9143999" cy="4308230"/>
          </a:xfrm>
          <a:prstGeom prst="rect">
            <a:avLst/>
          </a:prstGeom>
          <a:noFill/>
          <a:ln>
            <a:noFill/>
          </a:ln>
        </p:spPr>
      </p:pic>
      <p:sp>
        <p:nvSpPr>
          <p:cNvPr id="235" name="Google Shape;235;p39"/>
          <p:cNvSpPr txBox="1"/>
          <p:nvPr/>
        </p:nvSpPr>
        <p:spPr>
          <a:xfrm>
            <a:off x="311700" y="2093625"/>
            <a:ext cx="900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master</a:t>
            </a:r>
            <a:endParaRPr b="1" sz="15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branch</a:t>
            </a:r>
            <a:endParaRPr b="1" sz="1500">
              <a:solidFill>
                <a:srgbClr val="38761D"/>
              </a:solidFill>
              <a:latin typeface="Old Standard TT"/>
              <a:ea typeface="Old Standard TT"/>
              <a:cs typeface="Old Standard TT"/>
              <a:sym typeface="Old Standard TT"/>
            </a:endParaRPr>
          </a:p>
        </p:txBody>
      </p:sp>
      <p:sp>
        <p:nvSpPr>
          <p:cNvPr id="236" name="Google Shape;236;p39"/>
          <p:cNvSpPr txBox="1"/>
          <p:nvPr/>
        </p:nvSpPr>
        <p:spPr>
          <a:xfrm>
            <a:off x="4572000" y="3936700"/>
            <a:ext cx="900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exp</a:t>
            </a:r>
            <a:endParaRPr b="1" sz="1500">
              <a:solidFill>
                <a:srgbClr val="38761D"/>
              </a:solidFill>
              <a:latin typeface="Old Standard TT"/>
              <a:ea typeface="Old Standard TT"/>
              <a:cs typeface="Old Standard TT"/>
              <a:sym typeface="Old Standard TT"/>
            </a:endParaRPr>
          </a:p>
          <a:p>
            <a:pPr indent="0" lvl="0" marL="0" rtl="0" algn="l">
              <a:spcBef>
                <a:spcPts val="0"/>
              </a:spcBef>
              <a:spcAft>
                <a:spcPts val="0"/>
              </a:spcAft>
              <a:buNone/>
            </a:pPr>
            <a:r>
              <a:rPr b="1" lang="en" sz="1500">
                <a:solidFill>
                  <a:srgbClr val="38761D"/>
                </a:solidFill>
                <a:latin typeface="Old Standard TT"/>
                <a:ea typeface="Old Standard TT"/>
                <a:cs typeface="Old Standard TT"/>
                <a:sym typeface="Old Standard TT"/>
              </a:rPr>
              <a:t>branch</a:t>
            </a:r>
            <a:endParaRPr b="1" sz="1500">
              <a:solidFill>
                <a:srgbClr val="38761D"/>
              </a:solidFill>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3" name="Google Shape;243;p40"/>
          <p:cNvPicPr preferRelativeResize="0"/>
          <p:nvPr/>
        </p:nvPicPr>
        <p:blipFill>
          <a:blip r:embed="rId3">
            <a:alphaModFix/>
          </a:blip>
          <a:stretch>
            <a:fillRect/>
          </a:stretch>
        </p:blipFill>
        <p:spPr>
          <a:xfrm>
            <a:off x="0" y="324675"/>
            <a:ext cx="9143999" cy="4381500"/>
          </a:xfrm>
          <a:prstGeom prst="rect">
            <a:avLst/>
          </a:prstGeom>
          <a:noFill/>
          <a:ln>
            <a:noFill/>
          </a:ln>
        </p:spPr>
      </p:pic>
      <p:sp>
        <p:nvSpPr>
          <p:cNvPr id="244" name="Google Shape;244;p40"/>
          <p:cNvSpPr/>
          <p:nvPr/>
        </p:nvSpPr>
        <p:spPr>
          <a:xfrm>
            <a:off x="1746650" y="3540100"/>
            <a:ext cx="6815100" cy="1028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45" name="Google Shape;245;p40"/>
          <p:cNvSpPr txBox="1"/>
          <p:nvPr/>
        </p:nvSpPr>
        <p:spPr>
          <a:xfrm>
            <a:off x="2207425" y="3761175"/>
            <a:ext cx="61614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00FF00"/>
                </a:highlight>
                <a:latin typeface="Old Standard TT"/>
                <a:ea typeface="Old Standard TT"/>
                <a:cs typeface="Old Standard TT"/>
                <a:sym typeface="Old Standard TT"/>
              </a:rPr>
              <a:t>m</a:t>
            </a:r>
            <a:r>
              <a:rPr b="1" lang="en" sz="1800">
                <a:highlight>
                  <a:srgbClr val="00FF00"/>
                </a:highlight>
                <a:latin typeface="Old Standard TT"/>
                <a:ea typeface="Old Standard TT"/>
                <a:cs typeface="Old Standard TT"/>
                <a:sym typeface="Old Standard TT"/>
              </a:rPr>
              <a:t>aster</a:t>
            </a:r>
            <a:r>
              <a:rPr b="1" lang="en" sz="1800">
                <a:latin typeface="Old Standard TT"/>
                <a:ea typeface="Old Standard TT"/>
                <a:cs typeface="Old Standard TT"/>
                <a:sym typeface="Old Standard TT"/>
              </a:rPr>
              <a:t> </a:t>
            </a:r>
            <a:r>
              <a:rPr b="1" lang="en" sz="1800">
                <a:latin typeface="Old Standard TT"/>
                <a:ea typeface="Old Standard TT"/>
                <a:cs typeface="Old Standard TT"/>
                <a:sym typeface="Old Standard TT"/>
              </a:rPr>
              <a:t>branch after merging changes from exp branch</a:t>
            </a:r>
            <a:endParaRPr b="1" sz="1800">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5403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a:t>
            </a:r>
            <a:endParaRPr/>
          </a:p>
        </p:txBody>
      </p:sp>
      <p:sp>
        <p:nvSpPr>
          <p:cNvPr id="251" name="Google Shape;251;p4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Make a branch named </a:t>
            </a:r>
            <a:r>
              <a:rPr b="1" lang="en" sz="2400"/>
              <a:t>poke</a:t>
            </a:r>
            <a:r>
              <a:rPr lang="en" sz="2400"/>
              <a:t> and add poke feature</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 name="Shape 69"/>
        <p:cNvGrpSpPr/>
        <p:nvPr/>
      </p:nvGrpSpPr>
      <p:grpSpPr>
        <a:xfrm>
          <a:off x="0" y="0"/>
          <a:ext cx="0" cy="0"/>
          <a:chOff x="0" y="0"/>
          <a:chExt cx="0" cy="0"/>
        </a:xfrm>
      </p:grpSpPr>
      <p:sp>
        <p:nvSpPr>
          <p:cNvPr id="70" name="Google Shape;70;p15"/>
          <p:cNvSpPr txBox="1"/>
          <p:nvPr>
            <p:ph type="title"/>
          </p:nvPr>
        </p:nvSpPr>
        <p:spPr>
          <a:xfrm>
            <a:off x="453250" y="38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Outcomes</a:t>
            </a:r>
            <a:endParaRPr/>
          </a:p>
        </p:txBody>
      </p:sp>
      <p:sp>
        <p:nvSpPr>
          <p:cNvPr id="71" name="Google Shape;71;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Familiar with Basic Linux commands</a:t>
            </a:r>
            <a:endParaRPr/>
          </a:p>
          <a:p>
            <a:pPr indent="-342900" lvl="0" marL="457200" rtl="0" algn="l">
              <a:spcBef>
                <a:spcPts val="0"/>
              </a:spcBef>
              <a:spcAft>
                <a:spcPts val="0"/>
              </a:spcAft>
              <a:buSzPts val="1800"/>
              <a:buChar char="-"/>
            </a:pPr>
            <a:r>
              <a:rPr lang="en"/>
              <a:t>Realize the importance of Version Control System</a:t>
            </a:r>
            <a:endParaRPr/>
          </a:p>
          <a:p>
            <a:pPr indent="-342900" lvl="0" marL="457200" rtl="0" algn="l">
              <a:spcBef>
                <a:spcPts val="0"/>
              </a:spcBef>
              <a:spcAft>
                <a:spcPts val="0"/>
              </a:spcAft>
              <a:buSzPts val="1800"/>
              <a:buChar char="-"/>
            </a:pPr>
            <a:r>
              <a:rPr lang="en"/>
              <a:t>Be able to use Git to track your code</a:t>
            </a:r>
            <a:endParaRPr/>
          </a:p>
          <a:p>
            <a:pPr indent="-342900" lvl="0" marL="457200" rtl="0" algn="l">
              <a:spcBef>
                <a:spcPts val="0"/>
              </a:spcBef>
              <a:spcAft>
                <a:spcPts val="0"/>
              </a:spcAft>
              <a:buSzPts val="1800"/>
              <a:buChar char="-"/>
            </a:pPr>
            <a:r>
              <a:rPr lang="en"/>
              <a:t>Be able to push and pull code from Github</a:t>
            </a:r>
            <a:endParaRPr/>
          </a:p>
          <a:p>
            <a:pPr indent="-342900" lvl="0" marL="457200" rtl="0" algn="l">
              <a:spcBef>
                <a:spcPts val="0"/>
              </a:spcBef>
              <a:spcAft>
                <a:spcPts val="0"/>
              </a:spcAft>
              <a:buSzPts val="1800"/>
              <a:buChar char="-"/>
            </a:pPr>
            <a:r>
              <a:rPr lang="en"/>
              <a:t>Be able to send a PR properly to an existing Github Repository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nvSpPr>
        <p:spPr>
          <a:xfrm>
            <a:off x="233800" y="1204950"/>
            <a:ext cx="86682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Comfortaa"/>
                <a:ea typeface="Comfortaa"/>
                <a:cs typeface="Comfortaa"/>
                <a:sym typeface="Comfortaa"/>
              </a:rPr>
              <a:t>Alone we can do so little, together we can do so much</a:t>
            </a:r>
            <a:endParaRPr b="1" sz="2300">
              <a:latin typeface="Comfortaa"/>
              <a:ea typeface="Comfortaa"/>
              <a:cs typeface="Comfortaa"/>
              <a:sym typeface="Comfortaa"/>
            </a:endParaRPr>
          </a:p>
        </p:txBody>
      </p:sp>
      <p:sp>
        <p:nvSpPr>
          <p:cNvPr id="262" name="Google Shape;262;p43"/>
          <p:cNvSpPr txBox="1"/>
          <p:nvPr/>
        </p:nvSpPr>
        <p:spPr>
          <a:xfrm>
            <a:off x="6726125" y="1870375"/>
            <a:ext cx="2014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Old Standard TT"/>
                <a:ea typeface="Old Standard TT"/>
                <a:cs typeface="Old Standard TT"/>
                <a:sym typeface="Old Standard TT"/>
              </a:rPr>
              <a:t>-Helen Keller</a:t>
            </a:r>
            <a:endParaRPr sz="2300">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idx="1" type="body"/>
          </p:nvPr>
        </p:nvSpPr>
        <p:spPr>
          <a:xfrm>
            <a:off x="311700" y="739375"/>
            <a:ext cx="8520600" cy="339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900">
                <a:solidFill>
                  <a:srgbClr val="000000"/>
                </a:solidFill>
              </a:rPr>
              <a:t>Let’s </a:t>
            </a:r>
            <a:r>
              <a:rPr b="1" lang="en" sz="3900" strike="sngStrike">
                <a:solidFill>
                  <a:srgbClr val="000000"/>
                </a:solidFill>
              </a:rPr>
              <a:t>rock</a:t>
            </a:r>
            <a:r>
              <a:rPr b="1" lang="en" sz="3900">
                <a:solidFill>
                  <a:srgbClr val="000000"/>
                </a:solidFill>
              </a:rPr>
              <a:t> push and </a:t>
            </a:r>
            <a:r>
              <a:rPr b="1" lang="en" sz="3900" strike="sngStrike">
                <a:solidFill>
                  <a:srgbClr val="000000"/>
                </a:solidFill>
              </a:rPr>
              <a:t>roll</a:t>
            </a:r>
            <a:r>
              <a:rPr b="1" lang="en" sz="3900">
                <a:solidFill>
                  <a:srgbClr val="000000"/>
                </a:solidFill>
              </a:rPr>
              <a:t> pull</a:t>
            </a:r>
            <a:endParaRPr b="1" sz="3900">
              <a:solidFill>
                <a:srgbClr val="000000"/>
              </a:solidFill>
            </a:endParaRPr>
          </a:p>
          <a:p>
            <a:pPr indent="0" lvl="0" marL="0" rtl="0" algn="ctr">
              <a:lnSpc>
                <a:spcPct val="100000"/>
              </a:lnSpc>
              <a:spcBef>
                <a:spcPts val="0"/>
              </a:spcBef>
              <a:spcAft>
                <a:spcPts val="0"/>
              </a:spcAft>
              <a:buClr>
                <a:schemeClr val="dk1"/>
              </a:buClr>
              <a:buSzPts val="1100"/>
              <a:buFont typeface="Arial"/>
              <a:buNone/>
            </a:pPr>
            <a:r>
              <a:t/>
            </a:r>
            <a:endParaRPr b="1" sz="3900">
              <a:solidFill>
                <a:srgbClr val="000000"/>
              </a:solidFill>
            </a:endParaRPr>
          </a:p>
          <a:p>
            <a:pPr indent="0" lvl="0" marL="0" rtl="0" algn="l">
              <a:spcBef>
                <a:spcPts val="0"/>
              </a:spcBef>
              <a:spcAft>
                <a:spcPts val="1600"/>
              </a:spcAft>
              <a:buNone/>
            </a:pPr>
            <a:r>
              <a:t/>
            </a:r>
            <a:endParaRPr b="1" sz="3900">
              <a:solidFill>
                <a:srgbClr val="000000"/>
              </a:solidFill>
            </a:endParaRPr>
          </a:p>
        </p:txBody>
      </p:sp>
      <p:pic>
        <p:nvPicPr>
          <p:cNvPr id="268" name="Google Shape;268;p44"/>
          <p:cNvPicPr preferRelativeResize="0"/>
          <p:nvPr/>
        </p:nvPicPr>
        <p:blipFill>
          <a:blip r:embed="rId3">
            <a:alphaModFix/>
          </a:blip>
          <a:stretch>
            <a:fillRect/>
          </a:stretch>
        </p:blipFill>
        <p:spPr>
          <a:xfrm>
            <a:off x="2730238" y="1508575"/>
            <a:ext cx="4158974" cy="339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Remotes</a:t>
            </a:r>
            <a:endParaRPr/>
          </a:p>
        </p:txBody>
      </p:sp>
      <p:sp>
        <p:nvSpPr>
          <p:cNvPr id="274" name="Google Shape;274;p4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t>origin = https://github.com/username/repoName</a:t>
            </a:r>
            <a:endParaRPr b="1"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469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 Send a PR</a:t>
            </a:r>
            <a:endParaRPr/>
          </a:p>
        </p:txBody>
      </p:sp>
      <p:sp>
        <p:nvSpPr>
          <p:cNvPr id="285" name="Google Shape;285;p4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Fork</a:t>
            </a:r>
            <a:endParaRPr/>
          </a:p>
          <a:p>
            <a:pPr indent="-342900" lvl="0" marL="457200" rtl="0" algn="l">
              <a:spcBef>
                <a:spcPts val="0"/>
              </a:spcBef>
              <a:spcAft>
                <a:spcPts val="0"/>
              </a:spcAft>
              <a:buSzPts val="1800"/>
              <a:buChar char="-"/>
            </a:pPr>
            <a:r>
              <a:rPr lang="en"/>
              <a:t>Clone</a:t>
            </a:r>
            <a:endParaRPr/>
          </a:p>
          <a:p>
            <a:pPr indent="-342900" lvl="0" marL="457200" rtl="0" algn="l">
              <a:spcBef>
                <a:spcPts val="0"/>
              </a:spcBef>
              <a:spcAft>
                <a:spcPts val="0"/>
              </a:spcAft>
              <a:buSzPts val="1800"/>
              <a:buChar char="-"/>
            </a:pPr>
            <a:r>
              <a:rPr lang="en"/>
              <a:t>Make a new branch and hop on to it</a:t>
            </a:r>
            <a:endParaRPr/>
          </a:p>
          <a:p>
            <a:pPr indent="-342900" lvl="0" marL="457200" rtl="0" algn="l">
              <a:spcBef>
                <a:spcPts val="0"/>
              </a:spcBef>
              <a:spcAft>
                <a:spcPts val="0"/>
              </a:spcAft>
              <a:buSzPts val="1800"/>
              <a:buChar char="-"/>
            </a:pPr>
            <a:r>
              <a:rPr lang="en"/>
              <a:t>Code and Commit</a:t>
            </a:r>
            <a:endParaRPr/>
          </a:p>
          <a:p>
            <a:pPr indent="-342900" lvl="0" marL="457200" rtl="0" algn="l">
              <a:spcBef>
                <a:spcPts val="0"/>
              </a:spcBef>
              <a:spcAft>
                <a:spcPts val="0"/>
              </a:spcAft>
              <a:buSzPts val="1800"/>
              <a:buChar char="-"/>
            </a:pPr>
            <a:r>
              <a:rPr lang="en"/>
              <a:t>Push</a:t>
            </a:r>
            <a:endParaRPr/>
          </a:p>
          <a:p>
            <a:pPr indent="-342900" lvl="0" marL="457200" rtl="0" algn="l">
              <a:spcBef>
                <a:spcPts val="0"/>
              </a:spcBef>
              <a:spcAft>
                <a:spcPts val="0"/>
              </a:spcAft>
              <a:buSzPts val="1800"/>
              <a:buChar char="-"/>
            </a:pPr>
            <a:r>
              <a:rPr lang="en"/>
              <a:t>Pull Request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291" name="Google Shape;291;p48"/>
          <p:cNvPicPr preferRelativeResize="0"/>
          <p:nvPr/>
        </p:nvPicPr>
        <p:blipFill>
          <a:blip r:embed="rId3">
            <a:alphaModFix/>
          </a:blip>
          <a:stretch>
            <a:fillRect/>
          </a:stretch>
        </p:blipFill>
        <p:spPr>
          <a:xfrm>
            <a:off x="7664125" y="446825"/>
            <a:ext cx="609600" cy="609600"/>
          </a:xfrm>
          <a:prstGeom prst="rect">
            <a:avLst/>
          </a:prstGeom>
          <a:noFill/>
          <a:ln>
            <a:noFill/>
          </a:ln>
        </p:spPr>
      </p:pic>
      <p:pic>
        <p:nvPicPr>
          <p:cNvPr id="292" name="Google Shape;292;p48"/>
          <p:cNvPicPr preferRelativeResize="0"/>
          <p:nvPr/>
        </p:nvPicPr>
        <p:blipFill>
          <a:blip r:embed="rId4">
            <a:alphaModFix/>
          </a:blip>
          <a:stretch>
            <a:fillRect/>
          </a:stretch>
        </p:blipFill>
        <p:spPr>
          <a:xfrm>
            <a:off x="1934050" y="1768850"/>
            <a:ext cx="463800" cy="463800"/>
          </a:xfrm>
          <a:prstGeom prst="rect">
            <a:avLst/>
          </a:prstGeom>
          <a:noFill/>
          <a:ln>
            <a:noFill/>
          </a:ln>
        </p:spPr>
      </p:pic>
      <p:pic>
        <p:nvPicPr>
          <p:cNvPr id="293" name="Google Shape;293;p48"/>
          <p:cNvPicPr preferRelativeResize="0"/>
          <p:nvPr/>
        </p:nvPicPr>
        <p:blipFill>
          <a:blip r:embed="rId5">
            <a:alphaModFix/>
          </a:blip>
          <a:stretch>
            <a:fillRect/>
          </a:stretch>
        </p:blipFill>
        <p:spPr>
          <a:xfrm>
            <a:off x="311700" y="1202949"/>
            <a:ext cx="1622350" cy="1159800"/>
          </a:xfrm>
          <a:prstGeom prst="rect">
            <a:avLst/>
          </a:prstGeom>
          <a:noFill/>
          <a:ln>
            <a:noFill/>
          </a:ln>
        </p:spPr>
      </p:pic>
      <p:sp>
        <p:nvSpPr>
          <p:cNvPr id="294" name="Google Shape;294;p48"/>
          <p:cNvSpPr txBox="1"/>
          <p:nvPr/>
        </p:nvSpPr>
        <p:spPr>
          <a:xfrm>
            <a:off x="667950" y="2339850"/>
            <a:ext cx="2042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rPr>
              <a:t>kossiitkgp/codebase</a:t>
            </a:r>
            <a:endParaRPr b="1">
              <a:highlight>
                <a:srgbClr val="FFFF00"/>
              </a:highlight>
            </a:endParaRPr>
          </a:p>
        </p:txBody>
      </p:sp>
      <p:sp>
        <p:nvSpPr>
          <p:cNvPr id="295" name="Google Shape;295;p48"/>
          <p:cNvSpPr txBox="1"/>
          <p:nvPr/>
        </p:nvSpPr>
        <p:spPr>
          <a:xfrm>
            <a:off x="3345175" y="1415150"/>
            <a:ext cx="152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8"/>
          <p:cNvPicPr preferRelativeResize="0"/>
          <p:nvPr/>
        </p:nvPicPr>
        <p:blipFill>
          <a:blip r:embed="rId6">
            <a:alphaModFix/>
          </a:blip>
          <a:stretch>
            <a:fillRect/>
          </a:stretch>
        </p:blipFill>
        <p:spPr>
          <a:xfrm>
            <a:off x="946450" y="1768850"/>
            <a:ext cx="352876" cy="15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02" name="Google Shape;302;p49"/>
          <p:cNvPicPr preferRelativeResize="0"/>
          <p:nvPr/>
        </p:nvPicPr>
        <p:blipFill>
          <a:blip r:embed="rId3">
            <a:alphaModFix/>
          </a:blip>
          <a:stretch>
            <a:fillRect/>
          </a:stretch>
        </p:blipFill>
        <p:spPr>
          <a:xfrm>
            <a:off x="7664125" y="446825"/>
            <a:ext cx="609600" cy="609600"/>
          </a:xfrm>
          <a:prstGeom prst="rect">
            <a:avLst/>
          </a:prstGeom>
          <a:noFill/>
          <a:ln>
            <a:noFill/>
          </a:ln>
        </p:spPr>
      </p:pic>
      <p:pic>
        <p:nvPicPr>
          <p:cNvPr id="303" name="Google Shape;303;p49"/>
          <p:cNvPicPr preferRelativeResize="0"/>
          <p:nvPr/>
        </p:nvPicPr>
        <p:blipFill>
          <a:blip r:embed="rId4">
            <a:alphaModFix/>
          </a:blip>
          <a:stretch>
            <a:fillRect/>
          </a:stretch>
        </p:blipFill>
        <p:spPr>
          <a:xfrm>
            <a:off x="1934050" y="1768850"/>
            <a:ext cx="463800" cy="463800"/>
          </a:xfrm>
          <a:prstGeom prst="rect">
            <a:avLst/>
          </a:prstGeom>
          <a:noFill/>
          <a:ln>
            <a:noFill/>
          </a:ln>
        </p:spPr>
      </p:pic>
      <p:pic>
        <p:nvPicPr>
          <p:cNvPr id="304" name="Google Shape;304;p49"/>
          <p:cNvPicPr preferRelativeResize="0"/>
          <p:nvPr/>
        </p:nvPicPr>
        <p:blipFill>
          <a:blip r:embed="rId5">
            <a:alphaModFix/>
          </a:blip>
          <a:stretch>
            <a:fillRect/>
          </a:stretch>
        </p:blipFill>
        <p:spPr>
          <a:xfrm>
            <a:off x="311700" y="1202949"/>
            <a:ext cx="1622350" cy="1159800"/>
          </a:xfrm>
          <a:prstGeom prst="rect">
            <a:avLst/>
          </a:prstGeom>
          <a:noFill/>
          <a:ln>
            <a:noFill/>
          </a:ln>
        </p:spPr>
      </p:pic>
      <p:sp>
        <p:nvSpPr>
          <p:cNvPr id="305" name="Google Shape;305;p49"/>
          <p:cNvSpPr txBox="1"/>
          <p:nvPr/>
        </p:nvSpPr>
        <p:spPr>
          <a:xfrm>
            <a:off x="667950" y="2339850"/>
            <a:ext cx="2042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rPr>
              <a:t>kossiitkgp/codebase</a:t>
            </a:r>
            <a:endParaRPr b="1">
              <a:highlight>
                <a:srgbClr val="FFFF00"/>
              </a:highlight>
            </a:endParaRPr>
          </a:p>
        </p:txBody>
      </p:sp>
      <p:sp>
        <p:nvSpPr>
          <p:cNvPr id="306" name="Google Shape;306;p49"/>
          <p:cNvSpPr txBox="1"/>
          <p:nvPr/>
        </p:nvSpPr>
        <p:spPr>
          <a:xfrm>
            <a:off x="3345175" y="1415150"/>
            <a:ext cx="152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49"/>
          <p:cNvPicPr preferRelativeResize="0"/>
          <p:nvPr/>
        </p:nvPicPr>
        <p:blipFill>
          <a:blip r:embed="rId6">
            <a:alphaModFix/>
          </a:blip>
          <a:stretch>
            <a:fillRect/>
          </a:stretch>
        </p:blipFill>
        <p:spPr>
          <a:xfrm>
            <a:off x="946450" y="1768850"/>
            <a:ext cx="352876" cy="157150"/>
          </a:xfrm>
          <a:prstGeom prst="rect">
            <a:avLst/>
          </a:prstGeom>
          <a:noFill/>
          <a:ln>
            <a:noFill/>
          </a:ln>
        </p:spPr>
      </p:pic>
      <p:pic>
        <p:nvPicPr>
          <p:cNvPr id="308" name="Google Shape;308;p49"/>
          <p:cNvPicPr preferRelativeResize="0"/>
          <p:nvPr/>
        </p:nvPicPr>
        <p:blipFill>
          <a:blip r:embed="rId7">
            <a:alphaModFix/>
          </a:blip>
          <a:stretch>
            <a:fillRect/>
          </a:stretch>
        </p:blipFill>
        <p:spPr>
          <a:xfrm flipH="1">
            <a:off x="6274450" y="1832500"/>
            <a:ext cx="1074489" cy="817500"/>
          </a:xfrm>
          <a:prstGeom prst="rect">
            <a:avLst/>
          </a:prstGeom>
          <a:noFill/>
          <a:ln>
            <a:noFill/>
          </a:ln>
        </p:spPr>
      </p:pic>
      <p:sp>
        <p:nvSpPr>
          <p:cNvPr id="309" name="Google Shape;309;p49"/>
          <p:cNvSpPr/>
          <p:nvPr/>
        </p:nvSpPr>
        <p:spPr>
          <a:xfrm>
            <a:off x="7083025" y="1222250"/>
            <a:ext cx="1971600" cy="7395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9"/>
          <p:cNvSpPr txBox="1"/>
          <p:nvPr/>
        </p:nvSpPr>
        <p:spPr>
          <a:xfrm>
            <a:off x="7356925" y="1360900"/>
            <a:ext cx="14298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Old Standard TT"/>
                <a:ea typeface="Old Standard TT"/>
                <a:cs typeface="Old Standard TT"/>
                <a:sym typeface="Old Standard TT"/>
              </a:rPr>
              <a:t>I can fix this!</a:t>
            </a:r>
            <a:endParaRPr b="1" sz="1600">
              <a:solidFill>
                <a:srgbClr val="FFFFFF"/>
              </a:solidFill>
              <a:latin typeface="Old Standard TT"/>
              <a:ea typeface="Old Standard TT"/>
              <a:cs typeface="Old Standard TT"/>
              <a:sym typeface="Old Standard T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16" name="Google Shape;316;p50"/>
          <p:cNvPicPr preferRelativeResize="0"/>
          <p:nvPr/>
        </p:nvPicPr>
        <p:blipFill>
          <a:blip r:embed="rId3">
            <a:alphaModFix/>
          </a:blip>
          <a:stretch>
            <a:fillRect/>
          </a:stretch>
        </p:blipFill>
        <p:spPr>
          <a:xfrm>
            <a:off x="7593925" y="446825"/>
            <a:ext cx="609600" cy="609600"/>
          </a:xfrm>
          <a:prstGeom prst="rect">
            <a:avLst/>
          </a:prstGeom>
          <a:noFill/>
          <a:ln>
            <a:noFill/>
          </a:ln>
        </p:spPr>
      </p:pic>
      <p:pic>
        <p:nvPicPr>
          <p:cNvPr id="317" name="Google Shape;317;p50"/>
          <p:cNvPicPr preferRelativeResize="0"/>
          <p:nvPr/>
        </p:nvPicPr>
        <p:blipFill>
          <a:blip r:embed="rId4">
            <a:alphaModFix/>
          </a:blip>
          <a:stretch>
            <a:fillRect/>
          </a:stretch>
        </p:blipFill>
        <p:spPr>
          <a:xfrm>
            <a:off x="1934050" y="1768850"/>
            <a:ext cx="463800" cy="463800"/>
          </a:xfrm>
          <a:prstGeom prst="rect">
            <a:avLst/>
          </a:prstGeom>
          <a:noFill/>
          <a:ln>
            <a:noFill/>
          </a:ln>
        </p:spPr>
      </p:pic>
      <p:pic>
        <p:nvPicPr>
          <p:cNvPr id="318" name="Google Shape;318;p50"/>
          <p:cNvPicPr preferRelativeResize="0"/>
          <p:nvPr/>
        </p:nvPicPr>
        <p:blipFill>
          <a:blip r:embed="rId5">
            <a:alphaModFix/>
          </a:blip>
          <a:stretch>
            <a:fillRect/>
          </a:stretch>
        </p:blipFill>
        <p:spPr>
          <a:xfrm>
            <a:off x="311700" y="1202949"/>
            <a:ext cx="1622350" cy="1159800"/>
          </a:xfrm>
          <a:prstGeom prst="rect">
            <a:avLst/>
          </a:prstGeom>
          <a:noFill/>
          <a:ln>
            <a:noFill/>
          </a:ln>
        </p:spPr>
      </p:pic>
      <p:sp>
        <p:nvSpPr>
          <p:cNvPr id="319" name="Google Shape;319;p50"/>
          <p:cNvSpPr txBox="1"/>
          <p:nvPr/>
        </p:nvSpPr>
        <p:spPr>
          <a:xfrm>
            <a:off x="667950" y="2339850"/>
            <a:ext cx="2042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rPr>
              <a:t>kossiitkgp/codebase</a:t>
            </a:r>
            <a:endParaRPr b="1">
              <a:highlight>
                <a:srgbClr val="FFFF00"/>
              </a:highlight>
            </a:endParaRPr>
          </a:p>
        </p:txBody>
      </p:sp>
      <p:sp>
        <p:nvSpPr>
          <p:cNvPr id="320" name="Google Shape;320;p50"/>
          <p:cNvSpPr/>
          <p:nvPr/>
        </p:nvSpPr>
        <p:spPr>
          <a:xfrm>
            <a:off x="2955250" y="1887500"/>
            <a:ext cx="2952900" cy="22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nvSpPr>
        <p:spPr>
          <a:xfrm>
            <a:off x="3345175" y="1415150"/>
            <a:ext cx="152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50"/>
          <p:cNvPicPr preferRelativeResize="0"/>
          <p:nvPr/>
        </p:nvPicPr>
        <p:blipFill>
          <a:blip r:embed="rId6">
            <a:alphaModFix/>
          </a:blip>
          <a:stretch>
            <a:fillRect/>
          </a:stretch>
        </p:blipFill>
        <p:spPr>
          <a:xfrm>
            <a:off x="3950490" y="1216437"/>
            <a:ext cx="744735" cy="609600"/>
          </a:xfrm>
          <a:prstGeom prst="rect">
            <a:avLst/>
          </a:prstGeom>
          <a:noFill/>
          <a:ln>
            <a:noFill/>
          </a:ln>
        </p:spPr>
      </p:pic>
      <p:pic>
        <p:nvPicPr>
          <p:cNvPr id="323" name="Google Shape;323;p50"/>
          <p:cNvPicPr preferRelativeResize="0"/>
          <p:nvPr/>
        </p:nvPicPr>
        <p:blipFill>
          <a:blip r:embed="rId5">
            <a:alphaModFix/>
          </a:blip>
          <a:stretch>
            <a:fillRect/>
          </a:stretch>
        </p:blipFill>
        <p:spPr>
          <a:xfrm>
            <a:off x="6097450" y="1088250"/>
            <a:ext cx="1409325" cy="1007500"/>
          </a:xfrm>
          <a:prstGeom prst="rect">
            <a:avLst/>
          </a:prstGeom>
          <a:noFill/>
          <a:ln>
            <a:noFill/>
          </a:ln>
        </p:spPr>
      </p:pic>
      <p:pic>
        <p:nvPicPr>
          <p:cNvPr id="324" name="Google Shape;324;p50"/>
          <p:cNvPicPr preferRelativeResize="0"/>
          <p:nvPr/>
        </p:nvPicPr>
        <p:blipFill>
          <a:blip r:embed="rId7">
            <a:alphaModFix/>
          </a:blip>
          <a:stretch>
            <a:fillRect/>
          </a:stretch>
        </p:blipFill>
        <p:spPr>
          <a:xfrm flipH="1">
            <a:off x="7506775" y="1415150"/>
            <a:ext cx="609600" cy="463800"/>
          </a:xfrm>
          <a:prstGeom prst="rect">
            <a:avLst/>
          </a:prstGeom>
          <a:noFill/>
          <a:ln>
            <a:noFill/>
          </a:ln>
        </p:spPr>
      </p:pic>
      <p:sp>
        <p:nvSpPr>
          <p:cNvPr id="325" name="Google Shape;325;p50"/>
          <p:cNvSpPr txBox="1"/>
          <p:nvPr/>
        </p:nvSpPr>
        <p:spPr>
          <a:xfrm>
            <a:off x="6741275" y="2095750"/>
            <a:ext cx="1375200" cy="3537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eric/codebase</a:t>
            </a:r>
            <a:endParaRPr b="1"/>
          </a:p>
        </p:txBody>
      </p:sp>
      <p:pic>
        <p:nvPicPr>
          <p:cNvPr id="326" name="Google Shape;326;p50"/>
          <p:cNvPicPr preferRelativeResize="0"/>
          <p:nvPr/>
        </p:nvPicPr>
        <p:blipFill>
          <a:blip r:embed="rId8">
            <a:alphaModFix/>
          </a:blip>
          <a:stretch>
            <a:fillRect/>
          </a:stretch>
        </p:blipFill>
        <p:spPr>
          <a:xfrm>
            <a:off x="946450" y="1768850"/>
            <a:ext cx="352876" cy="157150"/>
          </a:xfrm>
          <a:prstGeom prst="rect">
            <a:avLst/>
          </a:prstGeom>
          <a:noFill/>
          <a:ln>
            <a:noFill/>
          </a:ln>
        </p:spPr>
      </p:pic>
      <p:pic>
        <p:nvPicPr>
          <p:cNvPr id="327" name="Google Shape;327;p50"/>
          <p:cNvPicPr preferRelativeResize="0"/>
          <p:nvPr/>
        </p:nvPicPr>
        <p:blipFill>
          <a:blip r:embed="rId8">
            <a:alphaModFix/>
          </a:blip>
          <a:stretch>
            <a:fillRect/>
          </a:stretch>
        </p:blipFill>
        <p:spPr>
          <a:xfrm>
            <a:off x="6625675" y="1568475"/>
            <a:ext cx="352876" cy="15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311700" y="4045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33" name="Google Shape;333;p51"/>
          <p:cNvPicPr preferRelativeResize="0"/>
          <p:nvPr/>
        </p:nvPicPr>
        <p:blipFill>
          <a:blip r:embed="rId3">
            <a:alphaModFix/>
          </a:blip>
          <a:stretch>
            <a:fillRect/>
          </a:stretch>
        </p:blipFill>
        <p:spPr>
          <a:xfrm>
            <a:off x="7611475" y="444550"/>
            <a:ext cx="609600" cy="609600"/>
          </a:xfrm>
          <a:prstGeom prst="rect">
            <a:avLst/>
          </a:prstGeom>
          <a:noFill/>
          <a:ln>
            <a:noFill/>
          </a:ln>
        </p:spPr>
      </p:pic>
      <p:pic>
        <p:nvPicPr>
          <p:cNvPr id="334" name="Google Shape;334;p51"/>
          <p:cNvPicPr preferRelativeResize="0"/>
          <p:nvPr/>
        </p:nvPicPr>
        <p:blipFill>
          <a:blip r:embed="rId4">
            <a:alphaModFix/>
          </a:blip>
          <a:stretch>
            <a:fillRect/>
          </a:stretch>
        </p:blipFill>
        <p:spPr>
          <a:xfrm>
            <a:off x="1934050" y="1768850"/>
            <a:ext cx="463800" cy="463800"/>
          </a:xfrm>
          <a:prstGeom prst="rect">
            <a:avLst/>
          </a:prstGeom>
          <a:noFill/>
          <a:ln>
            <a:noFill/>
          </a:ln>
        </p:spPr>
      </p:pic>
      <p:pic>
        <p:nvPicPr>
          <p:cNvPr id="335" name="Google Shape;335;p51"/>
          <p:cNvPicPr preferRelativeResize="0"/>
          <p:nvPr/>
        </p:nvPicPr>
        <p:blipFill>
          <a:blip r:embed="rId5">
            <a:alphaModFix/>
          </a:blip>
          <a:stretch>
            <a:fillRect/>
          </a:stretch>
        </p:blipFill>
        <p:spPr>
          <a:xfrm>
            <a:off x="311700" y="1202949"/>
            <a:ext cx="1622350" cy="1159800"/>
          </a:xfrm>
          <a:prstGeom prst="rect">
            <a:avLst/>
          </a:prstGeom>
          <a:noFill/>
          <a:ln>
            <a:noFill/>
          </a:ln>
        </p:spPr>
      </p:pic>
      <p:sp>
        <p:nvSpPr>
          <p:cNvPr id="336" name="Google Shape;336;p51"/>
          <p:cNvSpPr txBox="1"/>
          <p:nvPr/>
        </p:nvSpPr>
        <p:spPr>
          <a:xfrm>
            <a:off x="667950" y="2339850"/>
            <a:ext cx="2042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rPr>
              <a:t>kossiitkgp/codebase</a:t>
            </a:r>
            <a:endParaRPr b="1">
              <a:highlight>
                <a:srgbClr val="FFFF00"/>
              </a:highlight>
            </a:endParaRPr>
          </a:p>
        </p:txBody>
      </p:sp>
      <p:sp>
        <p:nvSpPr>
          <p:cNvPr id="337" name="Google Shape;337;p51"/>
          <p:cNvSpPr/>
          <p:nvPr/>
        </p:nvSpPr>
        <p:spPr>
          <a:xfrm>
            <a:off x="2955250" y="1887500"/>
            <a:ext cx="2952900" cy="22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1"/>
          <p:cNvSpPr txBox="1"/>
          <p:nvPr/>
        </p:nvSpPr>
        <p:spPr>
          <a:xfrm>
            <a:off x="3345175" y="1415150"/>
            <a:ext cx="152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6">
            <a:alphaModFix/>
          </a:blip>
          <a:stretch>
            <a:fillRect/>
          </a:stretch>
        </p:blipFill>
        <p:spPr>
          <a:xfrm>
            <a:off x="3950490" y="1216437"/>
            <a:ext cx="744735" cy="609600"/>
          </a:xfrm>
          <a:prstGeom prst="rect">
            <a:avLst/>
          </a:prstGeom>
          <a:noFill/>
          <a:ln>
            <a:noFill/>
          </a:ln>
        </p:spPr>
      </p:pic>
      <p:pic>
        <p:nvPicPr>
          <p:cNvPr id="340" name="Google Shape;340;p51"/>
          <p:cNvPicPr preferRelativeResize="0"/>
          <p:nvPr/>
        </p:nvPicPr>
        <p:blipFill>
          <a:blip r:embed="rId5">
            <a:alphaModFix/>
          </a:blip>
          <a:stretch>
            <a:fillRect/>
          </a:stretch>
        </p:blipFill>
        <p:spPr>
          <a:xfrm>
            <a:off x="6097450" y="1088250"/>
            <a:ext cx="1409325" cy="1007500"/>
          </a:xfrm>
          <a:prstGeom prst="rect">
            <a:avLst/>
          </a:prstGeom>
          <a:noFill/>
          <a:ln>
            <a:noFill/>
          </a:ln>
        </p:spPr>
      </p:pic>
      <p:pic>
        <p:nvPicPr>
          <p:cNvPr id="341" name="Google Shape;341;p51"/>
          <p:cNvPicPr preferRelativeResize="0"/>
          <p:nvPr/>
        </p:nvPicPr>
        <p:blipFill>
          <a:blip r:embed="rId7">
            <a:alphaModFix/>
          </a:blip>
          <a:stretch>
            <a:fillRect/>
          </a:stretch>
        </p:blipFill>
        <p:spPr>
          <a:xfrm flipH="1">
            <a:off x="7506775" y="1415150"/>
            <a:ext cx="609600" cy="463800"/>
          </a:xfrm>
          <a:prstGeom prst="rect">
            <a:avLst/>
          </a:prstGeom>
          <a:noFill/>
          <a:ln>
            <a:noFill/>
          </a:ln>
        </p:spPr>
      </p:pic>
      <p:sp>
        <p:nvSpPr>
          <p:cNvPr id="342" name="Google Shape;342;p51"/>
          <p:cNvSpPr txBox="1"/>
          <p:nvPr/>
        </p:nvSpPr>
        <p:spPr>
          <a:xfrm>
            <a:off x="6741275" y="2095750"/>
            <a:ext cx="1375200" cy="3537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eric/codebase</a:t>
            </a:r>
            <a:endParaRPr b="1"/>
          </a:p>
        </p:txBody>
      </p:sp>
      <p:sp>
        <p:nvSpPr>
          <p:cNvPr id="343" name="Google Shape;343;p51"/>
          <p:cNvSpPr/>
          <p:nvPr/>
        </p:nvSpPr>
        <p:spPr>
          <a:xfrm>
            <a:off x="6678925" y="2626175"/>
            <a:ext cx="367500" cy="870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1"/>
          <p:cNvSpPr txBox="1"/>
          <p:nvPr/>
        </p:nvSpPr>
        <p:spPr>
          <a:xfrm>
            <a:off x="6959875" y="2571750"/>
            <a:ext cx="1261200" cy="226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0000FF"/>
                </a:solidFill>
                <a:latin typeface="Caveat"/>
                <a:ea typeface="Caveat"/>
                <a:cs typeface="Caveat"/>
                <a:sym typeface="Caveat"/>
              </a:rPr>
              <a:t>Clone</a:t>
            </a:r>
            <a:endParaRPr b="1" sz="3500">
              <a:solidFill>
                <a:srgbClr val="0000FF"/>
              </a:solidFill>
              <a:latin typeface="Caveat"/>
              <a:ea typeface="Caveat"/>
              <a:cs typeface="Caveat"/>
              <a:sym typeface="Caveat"/>
            </a:endParaRPr>
          </a:p>
        </p:txBody>
      </p:sp>
      <p:pic>
        <p:nvPicPr>
          <p:cNvPr id="345" name="Google Shape;345;p51"/>
          <p:cNvPicPr preferRelativeResize="0"/>
          <p:nvPr/>
        </p:nvPicPr>
        <p:blipFill>
          <a:blip r:embed="rId8">
            <a:alphaModFix/>
          </a:blip>
          <a:stretch>
            <a:fillRect/>
          </a:stretch>
        </p:blipFill>
        <p:spPr>
          <a:xfrm>
            <a:off x="5386225" y="3491050"/>
            <a:ext cx="2952900" cy="1499750"/>
          </a:xfrm>
          <a:prstGeom prst="rect">
            <a:avLst/>
          </a:prstGeom>
          <a:noFill/>
          <a:ln>
            <a:noFill/>
          </a:ln>
        </p:spPr>
      </p:pic>
      <p:pic>
        <p:nvPicPr>
          <p:cNvPr id="346" name="Google Shape;346;p51"/>
          <p:cNvPicPr preferRelativeResize="0"/>
          <p:nvPr/>
        </p:nvPicPr>
        <p:blipFill>
          <a:blip r:embed="rId5">
            <a:alphaModFix/>
          </a:blip>
          <a:stretch>
            <a:fillRect/>
          </a:stretch>
        </p:blipFill>
        <p:spPr>
          <a:xfrm>
            <a:off x="6401225" y="3673800"/>
            <a:ext cx="922900" cy="765975"/>
          </a:xfrm>
          <a:prstGeom prst="rect">
            <a:avLst/>
          </a:prstGeom>
          <a:noFill/>
          <a:ln>
            <a:noFill/>
          </a:ln>
        </p:spPr>
      </p:pic>
      <p:pic>
        <p:nvPicPr>
          <p:cNvPr id="347" name="Google Shape;347;p51"/>
          <p:cNvPicPr preferRelativeResize="0"/>
          <p:nvPr/>
        </p:nvPicPr>
        <p:blipFill>
          <a:blip r:embed="rId9">
            <a:alphaModFix/>
          </a:blip>
          <a:stretch>
            <a:fillRect/>
          </a:stretch>
        </p:blipFill>
        <p:spPr>
          <a:xfrm>
            <a:off x="946450" y="1768850"/>
            <a:ext cx="352876" cy="157150"/>
          </a:xfrm>
          <a:prstGeom prst="rect">
            <a:avLst/>
          </a:prstGeom>
          <a:noFill/>
          <a:ln>
            <a:noFill/>
          </a:ln>
        </p:spPr>
      </p:pic>
      <p:pic>
        <p:nvPicPr>
          <p:cNvPr id="348" name="Google Shape;348;p51"/>
          <p:cNvPicPr preferRelativeResize="0"/>
          <p:nvPr/>
        </p:nvPicPr>
        <p:blipFill>
          <a:blip r:embed="rId9">
            <a:alphaModFix/>
          </a:blip>
          <a:stretch>
            <a:fillRect/>
          </a:stretch>
        </p:blipFill>
        <p:spPr>
          <a:xfrm>
            <a:off x="6625675" y="1568475"/>
            <a:ext cx="352876" cy="157150"/>
          </a:xfrm>
          <a:prstGeom prst="rect">
            <a:avLst/>
          </a:prstGeom>
          <a:noFill/>
          <a:ln>
            <a:noFill/>
          </a:ln>
        </p:spPr>
      </p:pic>
      <p:pic>
        <p:nvPicPr>
          <p:cNvPr id="349" name="Google Shape;349;p51"/>
          <p:cNvPicPr preferRelativeResize="0"/>
          <p:nvPr/>
        </p:nvPicPr>
        <p:blipFill>
          <a:blip r:embed="rId9">
            <a:alphaModFix/>
          </a:blip>
          <a:stretch>
            <a:fillRect/>
          </a:stretch>
        </p:blipFill>
        <p:spPr>
          <a:xfrm>
            <a:off x="6686225" y="4027500"/>
            <a:ext cx="352876" cy="157150"/>
          </a:xfrm>
          <a:prstGeom prst="rect">
            <a:avLst/>
          </a:prstGeom>
          <a:noFill/>
          <a:ln>
            <a:noFill/>
          </a:ln>
        </p:spPr>
      </p:pic>
      <p:pic>
        <p:nvPicPr>
          <p:cNvPr id="350" name="Google Shape;350;p51"/>
          <p:cNvPicPr preferRelativeResize="0"/>
          <p:nvPr/>
        </p:nvPicPr>
        <p:blipFill>
          <a:blip r:embed="rId7">
            <a:alphaModFix/>
          </a:blip>
          <a:stretch>
            <a:fillRect/>
          </a:stretch>
        </p:blipFill>
        <p:spPr>
          <a:xfrm flipH="1">
            <a:off x="8116375" y="4352263"/>
            <a:ext cx="609600" cy="46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21475"/>
            <a:ext cx="8520600" cy="7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Become a Terminal Ninja </a:t>
            </a:r>
            <a:endParaRPr/>
          </a:p>
        </p:txBody>
      </p:sp>
      <p:sp>
        <p:nvSpPr>
          <p:cNvPr id="77" name="Google Shape;77;p16"/>
          <p:cNvSpPr txBox="1"/>
          <p:nvPr>
            <p:ph idx="1" type="body"/>
          </p:nvPr>
        </p:nvSpPr>
        <p:spPr>
          <a:xfrm>
            <a:off x="158900" y="1017725"/>
            <a:ext cx="8520600" cy="416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called </a:t>
            </a:r>
            <a:r>
              <a:rPr lang="en" strike="sngStrike"/>
              <a:t>Folder</a:t>
            </a:r>
            <a:r>
              <a:rPr lang="en"/>
              <a:t> Directory</a:t>
            </a:r>
            <a:endParaRPr/>
          </a:p>
          <a:p>
            <a:pPr indent="-342900" lvl="0" marL="457200" rtl="0" algn="l">
              <a:spcBef>
                <a:spcPts val="0"/>
              </a:spcBef>
              <a:spcAft>
                <a:spcPts val="0"/>
              </a:spcAft>
              <a:buSzPts val="1800"/>
              <a:buChar char="-"/>
            </a:pPr>
            <a:r>
              <a:rPr lang="en"/>
              <a:t>To know your current directory, just </a:t>
            </a:r>
            <a:r>
              <a:rPr b="1" lang="en"/>
              <a:t>P</a:t>
            </a:r>
            <a:r>
              <a:rPr lang="en"/>
              <a:t>rint </a:t>
            </a:r>
            <a:r>
              <a:rPr b="1" lang="en"/>
              <a:t>W</a:t>
            </a:r>
            <a:r>
              <a:rPr lang="en"/>
              <a:t>orking </a:t>
            </a:r>
            <a:r>
              <a:rPr b="1" lang="en"/>
              <a:t>D</a:t>
            </a:r>
            <a:r>
              <a:rPr lang="en"/>
              <a:t>irectory using `pwd`</a:t>
            </a:r>
            <a:endParaRPr/>
          </a:p>
          <a:p>
            <a:pPr indent="-342900" lvl="0" marL="457200" rtl="0" algn="l">
              <a:spcBef>
                <a:spcPts val="0"/>
              </a:spcBef>
              <a:spcAft>
                <a:spcPts val="0"/>
              </a:spcAft>
              <a:buSzPts val="1800"/>
              <a:buChar char="-"/>
            </a:pPr>
            <a:r>
              <a:rPr lang="en"/>
              <a:t> </a:t>
            </a:r>
            <a:r>
              <a:rPr b="1" lang="en"/>
              <a:t>L</a:t>
            </a:r>
            <a:r>
              <a:rPr lang="en"/>
              <a:t>i</a:t>
            </a:r>
            <a:r>
              <a:rPr b="1" lang="en"/>
              <a:t>s</a:t>
            </a:r>
            <a:r>
              <a:rPr lang="en"/>
              <a:t>t the contents of the Current Directory - `ls`</a:t>
            </a:r>
            <a:endParaRPr/>
          </a:p>
          <a:p>
            <a:pPr indent="-342900" lvl="0" marL="457200" rtl="0" algn="l">
              <a:spcBef>
                <a:spcPts val="0"/>
              </a:spcBef>
              <a:spcAft>
                <a:spcPts val="0"/>
              </a:spcAft>
              <a:buSzPts val="1800"/>
              <a:buChar char="-"/>
            </a:pPr>
            <a:r>
              <a:rPr lang="en"/>
              <a:t>You can </a:t>
            </a:r>
            <a:r>
              <a:rPr b="1" lang="en"/>
              <a:t>C</a:t>
            </a:r>
            <a:r>
              <a:rPr lang="en"/>
              <a:t>hange </a:t>
            </a:r>
            <a:r>
              <a:rPr b="1" lang="en"/>
              <a:t>D</a:t>
            </a:r>
            <a:r>
              <a:rPr lang="en"/>
              <a:t>irectory using `cd directory_name`</a:t>
            </a:r>
            <a:endParaRPr/>
          </a:p>
          <a:p>
            <a:pPr indent="-342900" lvl="0" marL="457200" rtl="0" algn="l">
              <a:spcBef>
                <a:spcPts val="0"/>
              </a:spcBef>
              <a:spcAft>
                <a:spcPts val="0"/>
              </a:spcAft>
              <a:buSzPts val="1800"/>
              <a:buChar char="-"/>
            </a:pPr>
            <a:r>
              <a:rPr lang="en"/>
              <a:t>Come back a diretory using `cd ..`</a:t>
            </a:r>
            <a:endParaRPr/>
          </a:p>
          <a:p>
            <a:pPr indent="-342900" lvl="0" marL="457200" rtl="0" algn="l">
              <a:spcBef>
                <a:spcPts val="0"/>
              </a:spcBef>
              <a:spcAft>
                <a:spcPts val="0"/>
              </a:spcAft>
              <a:buSzPts val="1800"/>
              <a:buChar char="-"/>
            </a:pPr>
            <a:r>
              <a:rPr lang="en"/>
              <a:t>You can </a:t>
            </a:r>
            <a:r>
              <a:rPr b="1" lang="en"/>
              <a:t>m</a:t>
            </a:r>
            <a:r>
              <a:rPr lang="en"/>
              <a:t>a</a:t>
            </a:r>
            <a:r>
              <a:rPr b="1" lang="en"/>
              <a:t>k</a:t>
            </a:r>
            <a:r>
              <a:rPr lang="en"/>
              <a:t>e a new </a:t>
            </a:r>
            <a:r>
              <a:rPr b="1" lang="en"/>
              <a:t>dir</a:t>
            </a:r>
            <a:r>
              <a:rPr lang="en"/>
              <a:t>ectory using `mkdir directory_name`</a:t>
            </a:r>
            <a:endParaRPr/>
          </a:p>
          <a:p>
            <a:pPr indent="-342900" lvl="0" marL="457200" rtl="0" algn="l">
              <a:spcBef>
                <a:spcPts val="0"/>
              </a:spcBef>
              <a:spcAft>
                <a:spcPts val="0"/>
              </a:spcAft>
              <a:buSzPts val="1800"/>
              <a:buChar char="-"/>
            </a:pPr>
            <a:r>
              <a:rPr lang="en"/>
              <a:t>To read the content of files, just </a:t>
            </a:r>
            <a:r>
              <a:rPr b="1" lang="en"/>
              <a:t>cat</a:t>
            </a:r>
            <a:endParaRPr b="1"/>
          </a:p>
          <a:p>
            <a:pPr indent="-342900" lvl="0" marL="457200" rtl="0" algn="l">
              <a:spcBef>
                <a:spcPts val="0"/>
              </a:spcBef>
              <a:spcAft>
                <a:spcPts val="0"/>
              </a:spcAft>
              <a:buSzPts val="1800"/>
              <a:buChar char="-"/>
            </a:pPr>
            <a:r>
              <a:rPr lang="en"/>
              <a:t>Create files using “touch”</a:t>
            </a:r>
            <a:endParaRPr/>
          </a:p>
          <a:p>
            <a:pPr indent="-342900" lvl="0" marL="457200" rtl="0" algn="l">
              <a:spcBef>
                <a:spcPts val="0"/>
              </a:spcBef>
              <a:spcAft>
                <a:spcPts val="0"/>
              </a:spcAft>
              <a:buSzPts val="1800"/>
              <a:buChar char="-"/>
            </a:pPr>
            <a:r>
              <a:rPr lang="en"/>
              <a:t>Add contents using “echo &gt;”</a:t>
            </a:r>
            <a:endParaRPr/>
          </a:p>
          <a:p>
            <a:pPr indent="-342900" lvl="0" marL="457200" rtl="0" algn="l">
              <a:spcBef>
                <a:spcPts val="0"/>
              </a:spcBef>
              <a:spcAft>
                <a:spcPts val="0"/>
              </a:spcAft>
              <a:buSzPts val="1800"/>
              <a:buChar char="-"/>
            </a:pPr>
            <a:r>
              <a:rPr lang="en"/>
              <a:t>Use cat to read the contents</a:t>
            </a:r>
            <a:endParaRPr/>
          </a:p>
          <a:p>
            <a:pPr indent="-342900" lvl="0" marL="457200" rtl="0" algn="l">
              <a:spcBef>
                <a:spcPts val="0"/>
              </a:spcBef>
              <a:spcAft>
                <a:spcPts val="0"/>
              </a:spcAft>
              <a:buSzPts val="1800"/>
              <a:buChar char="-"/>
            </a:pPr>
            <a:r>
              <a:rPr lang="en"/>
              <a:t>Append contents using “echo &gt;&gt;”</a:t>
            </a:r>
            <a:endParaRPr/>
          </a:p>
          <a:p>
            <a:pPr indent="-342900" lvl="0" marL="457200" rtl="0" algn="l">
              <a:spcBef>
                <a:spcPts val="0"/>
              </a:spcBef>
              <a:spcAft>
                <a:spcPts val="0"/>
              </a:spcAft>
              <a:buSzPts val="1800"/>
              <a:buChar char="-"/>
            </a:pPr>
            <a:r>
              <a:rPr lang="en"/>
              <a:t>Delete files using “rm”</a:t>
            </a:r>
            <a:endParaRPr/>
          </a:p>
        </p:txBody>
      </p:sp>
      <p:pic>
        <p:nvPicPr>
          <p:cNvPr id="78" name="Google Shape;78;p16"/>
          <p:cNvPicPr preferRelativeResize="0"/>
          <p:nvPr/>
        </p:nvPicPr>
        <p:blipFill>
          <a:blip r:embed="rId4">
            <a:alphaModFix/>
          </a:blip>
          <a:stretch>
            <a:fillRect/>
          </a:stretch>
        </p:blipFill>
        <p:spPr>
          <a:xfrm>
            <a:off x="4774375" y="383273"/>
            <a:ext cx="659355" cy="61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56" name="Google Shape;356;p52"/>
          <p:cNvPicPr preferRelativeResize="0"/>
          <p:nvPr/>
        </p:nvPicPr>
        <p:blipFill>
          <a:blip r:embed="rId3">
            <a:alphaModFix/>
          </a:blip>
          <a:stretch>
            <a:fillRect/>
          </a:stretch>
        </p:blipFill>
        <p:spPr>
          <a:xfrm>
            <a:off x="7684638" y="485950"/>
            <a:ext cx="609600" cy="609600"/>
          </a:xfrm>
          <a:prstGeom prst="rect">
            <a:avLst/>
          </a:prstGeom>
          <a:noFill/>
          <a:ln>
            <a:noFill/>
          </a:ln>
        </p:spPr>
      </p:pic>
      <p:sp>
        <p:nvSpPr>
          <p:cNvPr id="357" name="Google Shape;357;p52"/>
          <p:cNvSpPr txBox="1"/>
          <p:nvPr/>
        </p:nvSpPr>
        <p:spPr>
          <a:xfrm>
            <a:off x="3345175" y="1415150"/>
            <a:ext cx="152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52"/>
          <p:cNvPicPr preferRelativeResize="0"/>
          <p:nvPr/>
        </p:nvPicPr>
        <p:blipFill>
          <a:blip r:embed="rId4">
            <a:alphaModFix/>
          </a:blip>
          <a:stretch>
            <a:fillRect/>
          </a:stretch>
        </p:blipFill>
        <p:spPr>
          <a:xfrm>
            <a:off x="6406425" y="3855662"/>
            <a:ext cx="1375199" cy="10663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64" name="Google Shape;364;p53"/>
          <p:cNvPicPr preferRelativeResize="0"/>
          <p:nvPr/>
        </p:nvPicPr>
        <p:blipFill>
          <a:blip r:embed="rId3">
            <a:alphaModFix/>
          </a:blip>
          <a:stretch>
            <a:fillRect/>
          </a:stretch>
        </p:blipFill>
        <p:spPr>
          <a:xfrm>
            <a:off x="7684638" y="485950"/>
            <a:ext cx="609600" cy="609600"/>
          </a:xfrm>
          <a:prstGeom prst="rect">
            <a:avLst/>
          </a:prstGeom>
          <a:noFill/>
          <a:ln>
            <a:noFill/>
          </a:ln>
        </p:spPr>
      </p:pic>
      <p:sp>
        <p:nvSpPr>
          <p:cNvPr id="365" name="Google Shape;365;p53"/>
          <p:cNvSpPr txBox="1"/>
          <p:nvPr/>
        </p:nvSpPr>
        <p:spPr>
          <a:xfrm>
            <a:off x="3345175" y="1415150"/>
            <a:ext cx="1524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3"/>
          <p:cNvPicPr preferRelativeResize="0"/>
          <p:nvPr/>
        </p:nvPicPr>
        <p:blipFill>
          <a:blip r:embed="rId4">
            <a:alphaModFix/>
          </a:blip>
          <a:stretch>
            <a:fillRect/>
          </a:stretch>
        </p:blipFill>
        <p:spPr>
          <a:xfrm>
            <a:off x="6097450" y="1088250"/>
            <a:ext cx="1409325" cy="1007500"/>
          </a:xfrm>
          <a:prstGeom prst="rect">
            <a:avLst/>
          </a:prstGeom>
          <a:noFill/>
          <a:ln>
            <a:noFill/>
          </a:ln>
        </p:spPr>
      </p:pic>
      <p:pic>
        <p:nvPicPr>
          <p:cNvPr id="367" name="Google Shape;367;p53"/>
          <p:cNvPicPr preferRelativeResize="0"/>
          <p:nvPr/>
        </p:nvPicPr>
        <p:blipFill>
          <a:blip r:embed="rId5">
            <a:alphaModFix/>
          </a:blip>
          <a:stretch>
            <a:fillRect/>
          </a:stretch>
        </p:blipFill>
        <p:spPr>
          <a:xfrm flipH="1">
            <a:off x="7506775" y="1312343"/>
            <a:ext cx="744725" cy="566606"/>
          </a:xfrm>
          <a:prstGeom prst="rect">
            <a:avLst/>
          </a:prstGeom>
          <a:noFill/>
          <a:ln>
            <a:noFill/>
          </a:ln>
        </p:spPr>
      </p:pic>
      <p:sp>
        <p:nvSpPr>
          <p:cNvPr id="368" name="Google Shape;368;p53"/>
          <p:cNvSpPr txBox="1"/>
          <p:nvPr/>
        </p:nvSpPr>
        <p:spPr>
          <a:xfrm>
            <a:off x="6741275" y="2095750"/>
            <a:ext cx="1375200" cy="3537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eric/codebase</a:t>
            </a:r>
            <a:endParaRPr b="1"/>
          </a:p>
        </p:txBody>
      </p:sp>
      <p:pic>
        <p:nvPicPr>
          <p:cNvPr id="369" name="Google Shape;369;p53"/>
          <p:cNvPicPr preferRelativeResize="0"/>
          <p:nvPr/>
        </p:nvPicPr>
        <p:blipFill>
          <a:blip r:embed="rId6">
            <a:alphaModFix/>
          </a:blip>
          <a:stretch>
            <a:fillRect/>
          </a:stretch>
        </p:blipFill>
        <p:spPr>
          <a:xfrm>
            <a:off x="6406425" y="3855662"/>
            <a:ext cx="1375199" cy="1066313"/>
          </a:xfrm>
          <a:prstGeom prst="rect">
            <a:avLst/>
          </a:prstGeom>
          <a:noFill/>
          <a:ln>
            <a:noFill/>
          </a:ln>
        </p:spPr>
      </p:pic>
      <p:sp>
        <p:nvSpPr>
          <p:cNvPr id="370" name="Google Shape;370;p53"/>
          <p:cNvSpPr txBox="1"/>
          <p:nvPr/>
        </p:nvSpPr>
        <p:spPr>
          <a:xfrm>
            <a:off x="7325925" y="2803638"/>
            <a:ext cx="18966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Eric works hard and fixes the bug and he</a:t>
            </a:r>
            <a:endParaRPr/>
          </a:p>
          <a:p>
            <a:pPr indent="0" lvl="0" marL="0" rtl="0" algn="l">
              <a:spcBef>
                <a:spcPts val="0"/>
              </a:spcBef>
              <a:spcAft>
                <a:spcPts val="0"/>
              </a:spcAft>
              <a:buNone/>
            </a:pPr>
            <a:r>
              <a:rPr b="1" lang="en"/>
              <a:t>PUSHES</a:t>
            </a:r>
            <a:endParaRPr b="1"/>
          </a:p>
        </p:txBody>
      </p:sp>
      <p:sp>
        <p:nvSpPr>
          <p:cNvPr id="371" name="Google Shape;371;p53"/>
          <p:cNvSpPr/>
          <p:nvPr/>
        </p:nvSpPr>
        <p:spPr>
          <a:xfrm>
            <a:off x="6862125" y="2572650"/>
            <a:ext cx="463800" cy="1159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311700" y="5212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77" name="Google Shape;377;p54"/>
          <p:cNvPicPr preferRelativeResize="0"/>
          <p:nvPr/>
        </p:nvPicPr>
        <p:blipFill>
          <a:blip r:embed="rId3">
            <a:alphaModFix/>
          </a:blip>
          <a:stretch>
            <a:fillRect/>
          </a:stretch>
        </p:blipFill>
        <p:spPr>
          <a:xfrm>
            <a:off x="7574338" y="446825"/>
            <a:ext cx="609600" cy="609600"/>
          </a:xfrm>
          <a:prstGeom prst="rect">
            <a:avLst/>
          </a:prstGeom>
          <a:noFill/>
          <a:ln>
            <a:noFill/>
          </a:ln>
        </p:spPr>
      </p:pic>
      <p:pic>
        <p:nvPicPr>
          <p:cNvPr id="378" name="Google Shape;378;p54"/>
          <p:cNvPicPr preferRelativeResize="0"/>
          <p:nvPr/>
        </p:nvPicPr>
        <p:blipFill>
          <a:blip r:embed="rId4">
            <a:alphaModFix/>
          </a:blip>
          <a:stretch>
            <a:fillRect/>
          </a:stretch>
        </p:blipFill>
        <p:spPr>
          <a:xfrm>
            <a:off x="1934050" y="1768850"/>
            <a:ext cx="463800" cy="463800"/>
          </a:xfrm>
          <a:prstGeom prst="rect">
            <a:avLst/>
          </a:prstGeom>
          <a:noFill/>
          <a:ln>
            <a:noFill/>
          </a:ln>
        </p:spPr>
      </p:pic>
      <p:pic>
        <p:nvPicPr>
          <p:cNvPr id="379" name="Google Shape;379;p54"/>
          <p:cNvPicPr preferRelativeResize="0"/>
          <p:nvPr/>
        </p:nvPicPr>
        <p:blipFill>
          <a:blip r:embed="rId5">
            <a:alphaModFix/>
          </a:blip>
          <a:stretch>
            <a:fillRect/>
          </a:stretch>
        </p:blipFill>
        <p:spPr>
          <a:xfrm>
            <a:off x="311700" y="1202949"/>
            <a:ext cx="1622350" cy="1159800"/>
          </a:xfrm>
          <a:prstGeom prst="rect">
            <a:avLst/>
          </a:prstGeom>
          <a:noFill/>
          <a:ln>
            <a:noFill/>
          </a:ln>
        </p:spPr>
      </p:pic>
      <p:sp>
        <p:nvSpPr>
          <p:cNvPr id="380" name="Google Shape;380;p54"/>
          <p:cNvSpPr txBox="1"/>
          <p:nvPr/>
        </p:nvSpPr>
        <p:spPr>
          <a:xfrm>
            <a:off x="667950" y="2339850"/>
            <a:ext cx="2042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rPr>
              <a:t>kossiitkgp/codebase</a:t>
            </a:r>
            <a:endParaRPr b="1">
              <a:highlight>
                <a:srgbClr val="FFFF00"/>
              </a:highlight>
            </a:endParaRPr>
          </a:p>
        </p:txBody>
      </p:sp>
      <p:sp>
        <p:nvSpPr>
          <p:cNvPr id="381" name="Google Shape;381;p54"/>
          <p:cNvSpPr txBox="1"/>
          <p:nvPr/>
        </p:nvSpPr>
        <p:spPr>
          <a:xfrm>
            <a:off x="3641050" y="1415150"/>
            <a:ext cx="1524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highlight>
                  <a:srgbClr val="FFFF00"/>
                </a:highlight>
              </a:rPr>
              <a:t>Pull Request</a:t>
            </a:r>
            <a:endParaRPr b="1" sz="1600">
              <a:highlight>
                <a:srgbClr val="FFFF00"/>
              </a:highlight>
            </a:endParaRPr>
          </a:p>
        </p:txBody>
      </p:sp>
      <p:pic>
        <p:nvPicPr>
          <p:cNvPr id="382" name="Google Shape;382;p54"/>
          <p:cNvPicPr preferRelativeResize="0"/>
          <p:nvPr/>
        </p:nvPicPr>
        <p:blipFill>
          <a:blip r:embed="rId5">
            <a:alphaModFix/>
          </a:blip>
          <a:stretch>
            <a:fillRect/>
          </a:stretch>
        </p:blipFill>
        <p:spPr>
          <a:xfrm>
            <a:off x="6097450" y="1088250"/>
            <a:ext cx="1409325" cy="1007500"/>
          </a:xfrm>
          <a:prstGeom prst="rect">
            <a:avLst/>
          </a:prstGeom>
          <a:noFill/>
          <a:ln>
            <a:noFill/>
          </a:ln>
        </p:spPr>
      </p:pic>
      <p:pic>
        <p:nvPicPr>
          <p:cNvPr id="383" name="Google Shape;383;p54"/>
          <p:cNvPicPr preferRelativeResize="0"/>
          <p:nvPr/>
        </p:nvPicPr>
        <p:blipFill>
          <a:blip r:embed="rId6">
            <a:alphaModFix/>
          </a:blip>
          <a:stretch>
            <a:fillRect/>
          </a:stretch>
        </p:blipFill>
        <p:spPr>
          <a:xfrm flipH="1">
            <a:off x="7506775" y="1312343"/>
            <a:ext cx="744725" cy="566606"/>
          </a:xfrm>
          <a:prstGeom prst="rect">
            <a:avLst/>
          </a:prstGeom>
          <a:noFill/>
          <a:ln>
            <a:noFill/>
          </a:ln>
        </p:spPr>
      </p:pic>
      <p:sp>
        <p:nvSpPr>
          <p:cNvPr id="384" name="Google Shape;384;p54"/>
          <p:cNvSpPr txBox="1"/>
          <p:nvPr/>
        </p:nvSpPr>
        <p:spPr>
          <a:xfrm>
            <a:off x="6741275" y="2095750"/>
            <a:ext cx="1375200" cy="3537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eric/codebase</a:t>
            </a:r>
            <a:endParaRPr b="1"/>
          </a:p>
        </p:txBody>
      </p:sp>
      <p:pic>
        <p:nvPicPr>
          <p:cNvPr id="385" name="Google Shape;385;p54"/>
          <p:cNvPicPr preferRelativeResize="0"/>
          <p:nvPr/>
        </p:nvPicPr>
        <p:blipFill>
          <a:blip r:embed="rId7">
            <a:alphaModFix/>
          </a:blip>
          <a:stretch>
            <a:fillRect/>
          </a:stretch>
        </p:blipFill>
        <p:spPr>
          <a:xfrm>
            <a:off x="946450" y="1768850"/>
            <a:ext cx="352876" cy="157150"/>
          </a:xfrm>
          <a:prstGeom prst="rect">
            <a:avLst/>
          </a:prstGeom>
          <a:noFill/>
          <a:ln>
            <a:noFill/>
          </a:ln>
        </p:spPr>
      </p:pic>
      <p:sp>
        <p:nvSpPr>
          <p:cNvPr id="386" name="Google Shape;386;p54"/>
          <p:cNvSpPr/>
          <p:nvPr/>
        </p:nvSpPr>
        <p:spPr>
          <a:xfrm>
            <a:off x="2925875" y="1790375"/>
            <a:ext cx="3156000" cy="24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Contributing to a Repository on  </a:t>
            </a:r>
            <a:endParaRPr/>
          </a:p>
        </p:txBody>
      </p:sp>
      <p:pic>
        <p:nvPicPr>
          <p:cNvPr id="392" name="Google Shape;392;p55"/>
          <p:cNvPicPr preferRelativeResize="0"/>
          <p:nvPr/>
        </p:nvPicPr>
        <p:blipFill>
          <a:blip r:embed="rId3">
            <a:alphaModFix/>
          </a:blip>
          <a:stretch>
            <a:fillRect/>
          </a:stretch>
        </p:blipFill>
        <p:spPr>
          <a:xfrm>
            <a:off x="7613975" y="446825"/>
            <a:ext cx="609600" cy="609600"/>
          </a:xfrm>
          <a:prstGeom prst="rect">
            <a:avLst/>
          </a:prstGeom>
          <a:noFill/>
          <a:ln>
            <a:noFill/>
          </a:ln>
        </p:spPr>
      </p:pic>
      <p:pic>
        <p:nvPicPr>
          <p:cNvPr id="393" name="Google Shape;393;p55"/>
          <p:cNvPicPr preferRelativeResize="0"/>
          <p:nvPr/>
        </p:nvPicPr>
        <p:blipFill>
          <a:blip r:embed="rId4">
            <a:alphaModFix/>
          </a:blip>
          <a:stretch>
            <a:fillRect/>
          </a:stretch>
        </p:blipFill>
        <p:spPr>
          <a:xfrm>
            <a:off x="1934050" y="1768850"/>
            <a:ext cx="463800" cy="463800"/>
          </a:xfrm>
          <a:prstGeom prst="rect">
            <a:avLst/>
          </a:prstGeom>
          <a:noFill/>
          <a:ln>
            <a:noFill/>
          </a:ln>
        </p:spPr>
      </p:pic>
      <p:pic>
        <p:nvPicPr>
          <p:cNvPr id="394" name="Google Shape;394;p55"/>
          <p:cNvPicPr preferRelativeResize="0"/>
          <p:nvPr/>
        </p:nvPicPr>
        <p:blipFill>
          <a:blip r:embed="rId5">
            <a:alphaModFix/>
          </a:blip>
          <a:stretch>
            <a:fillRect/>
          </a:stretch>
        </p:blipFill>
        <p:spPr>
          <a:xfrm>
            <a:off x="311700" y="1202949"/>
            <a:ext cx="1622350" cy="1159800"/>
          </a:xfrm>
          <a:prstGeom prst="rect">
            <a:avLst/>
          </a:prstGeom>
          <a:noFill/>
          <a:ln>
            <a:noFill/>
          </a:ln>
        </p:spPr>
      </p:pic>
      <p:sp>
        <p:nvSpPr>
          <p:cNvPr id="395" name="Google Shape;395;p55"/>
          <p:cNvSpPr txBox="1"/>
          <p:nvPr/>
        </p:nvSpPr>
        <p:spPr>
          <a:xfrm>
            <a:off x="667950" y="2339850"/>
            <a:ext cx="2042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rPr>
              <a:t>kossiitkgp/codebase</a:t>
            </a:r>
            <a:endParaRPr b="1">
              <a:highlight>
                <a:srgbClr val="FFFF00"/>
              </a:highlight>
            </a:endParaRPr>
          </a:p>
        </p:txBody>
      </p:sp>
      <p:sp>
        <p:nvSpPr>
          <p:cNvPr id="396" name="Google Shape;396;p55"/>
          <p:cNvSpPr txBox="1"/>
          <p:nvPr/>
        </p:nvSpPr>
        <p:spPr>
          <a:xfrm>
            <a:off x="3274850" y="1486900"/>
            <a:ext cx="1297200" cy="10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a:t>
            </a:r>
            <a:r>
              <a:rPr b="1" lang="en"/>
              <a:t>MERGING </a:t>
            </a:r>
            <a:r>
              <a:rPr lang="en"/>
              <a:t>the </a:t>
            </a:r>
            <a:r>
              <a:rPr b="1" lang="en"/>
              <a:t>Pull Request</a:t>
            </a:r>
            <a:r>
              <a:rPr lang="en"/>
              <a:t>, it is now free of bugs!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want you to send a PR</a:t>
            </a:r>
            <a:endParaRPr/>
          </a:p>
        </p:txBody>
      </p:sp>
      <p:pic>
        <p:nvPicPr>
          <p:cNvPr id="402" name="Google Shape;402;p56"/>
          <p:cNvPicPr preferRelativeResize="0"/>
          <p:nvPr/>
        </p:nvPicPr>
        <p:blipFill>
          <a:blip r:embed="rId3">
            <a:alphaModFix/>
          </a:blip>
          <a:stretch>
            <a:fillRect/>
          </a:stretch>
        </p:blipFill>
        <p:spPr>
          <a:xfrm>
            <a:off x="2473471" y="1152475"/>
            <a:ext cx="4584425" cy="3629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good places to try out </a:t>
            </a:r>
            <a:endParaRPr/>
          </a:p>
        </p:txBody>
      </p:sp>
      <p:sp>
        <p:nvSpPr>
          <p:cNvPr id="408" name="Google Shape;408;p5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Check out </a:t>
            </a:r>
            <a:r>
              <a:rPr b="1" lang="en" u="sng">
                <a:solidFill>
                  <a:schemeClr val="hlink"/>
                </a:solidFill>
                <a:hlinkClick r:id="rId3"/>
              </a:rPr>
              <a:t>metakgp repositories</a:t>
            </a:r>
            <a:endParaRPr b="1"/>
          </a:p>
          <a:p>
            <a:pPr indent="-342900" lvl="0" marL="457200" rtl="0" algn="l">
              <a:spcBef>
                <a:spcPts val="0"/>
              </a:spcBef>
              <a:spcAft>
                <a:spcPts val="0"/>
              </a:spcAft>
              <a:buSzPts val="1800"/>
              <a:buChar char="-"/>
            </a:pPr>
            <a:r>
              <a:rPr b="1" lang="en"/>
              <a:t>Issues with label - </a:t>
            </a:r>
            <a:r>
              <a:rPr b="1" lang="en">
                <a:highlight>
                  <a:srgbClr val="FFFF00"/>
                </a:highlight>
              </a:rPr>
              <a:t>good-first-issue</a:t>
            </a:r>
            <a:endParaRPr b="1">
              <a:highlight>
                <a:srgbClr val="FFFF00"/>
              </a:highlight>
            </a:endParaRPr>
          </a:p>
          <a:p>
            <a:pPr indent="-342900" lvl="0" marL="457200" rtl="0" algn="l">
              <a:spcBef>
                <a:spcPts val="0"/>
              </a:spcBef>
              <a:spcAft>
                <a:spcPts val="0"/>
              </a:spcAft>
              <a:buSzPts val="1800"/>
              <a:buChar char="-"/>
            </a:pPr>
            <a:r>
              <a:rPr b="1" lang="en"/>
              <a:t>Participate in KWoC-2020(Keep following </a:t>
            </a:r>
            <a:r>
              <a:rPr b="1" lang="en" u="sng">
                <a:solidFill>
                  <a:schemeClr val="hlink"/>
                </a:solidFill>
                <a:hlinkClick r:id="rId4"/>
              </a:rPr>
              <a:t>KOSS on facebook</a:t>
            </a:r>
            <a:r>
              <a:rPr b="1" lang="en"/>
              <a:t> for updates)</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
              <a:t>For more...</a:t>
            </a:r>
            <a:endParaRPr/>
          </a:p>
        </p:txBody>
      </p:sp>
      <p:sp>
        <p:nvSpPr>
          <p:cNvPr id="414" name="Google Shape;414;p5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Check out for advance resources </a:t>
            </a:r>
            <a:r>
              <a:rPr b="1" lang="en" u="sng">
                <a:solidFill>
                  <a:schemeClr val="hlink"/>
                </a:solidFill>
                <a:hlinkClick r:id="rId3"/>
              </a:rPr>
              <a:t>here</a:t>
            </a:r>
            <a:endParaRPr b="1"/>
          </a:p>
          <a:p>
            <a:pPr indent="-342900" lvl="0" marL="457200" rtl="0" algn="l">
              <a:spcBef>
                <a:spcPts val="0"/>
              </a:spcBef>
              <a:spcAft>
                <a:spcPts val="0"/>
              </a:spcAft>
              <a:buSzPts val="1800"/>
              <a:buChar char="-"/>
            </a:pPr>
            <a:r>
              <a:rPr b="1" lang="en"/>
              <a:t>Get </a:t>
            </a:r>
            <a:r>
              <a:rPr b="1" lang="en" u="sng">
                <a:solidFill>
                  <a:schemeClr val="hlink"/>
                </a:solidFill>
                <a:hlinkClick r:id="rId4"/>
              </a:rPr>
              <a:t>GitHub Student Pack</a:t>
            </a:r>
            <a:endParaRPr b="1"/>
          </a:p>
          <a:p>
            <a:pPr indent="-342900" lvl="0" marL="457200" rtl="0" algn="l">
              <a:spcBef>
                <a:spcPts val="0"/>
              </a:spcBef>
              <a:spcAft>
                <a:spcPts val="0"/>
              </a:spcAft>
              <a:buSzPts val="1800"/>
              <a:buChar char="-"/>
            </a:pPr>
            <a:r>
              <a:rPr b="1" lang="en"/>
              <a:t>Participate in </a:t>
            </a:r>
            <a:r>
              <a:rPr b="1" lang="en" u="sng">
                <a:solidFill>
                  <a:schemeClr val="hlink"/>
                </a:solidFill>
                <a:hlinkClick r:id="rId5"/>
              </a:rPr>
              <a:t>Hacktoberfest</a:t>
            </a:r>
            <a:endParaRPr b="1"/>
          </a:p>
          <a:p>
            <a:pPr indent="-342900" lvl="0" marL="457200" rtl="0" algn="l">
              <a:spcBef>
                <a:spcPts val="0"/>
              </a:spcBef>
              <a:spcAft>
                <a:spcPts val="0"/>
              </a:spcAft>
              <a:buSzPts val="1800"/>
              <a:buChar char="-"/>
            </a:pPr>
            <a:r>
              <a:rPr b="1" lang="en"/>
              <a:t>Checkout out </a:t>
            </a:r>
            <a:r>
              <a:rPr b="1" lang="en" u="sng">
                <a:solidFill>
                  <a:schemeClr val="hlink"/>
                </a:solidFill>
                <a:hlinkClick r:id="rId6"/>
              </a:rPr>
              <a:t>Github Pages</a:t>
            </a:r>
            <a:r>
              <a:rPr b="1" lang="en"/>
              <a:t>, host your static site for free</a:t>
            </a:r>
            <a:endParaRPr b="1"/>
          </a:p>
          <a:p>
            <a:pPr indent="0" lvl="0" marL="457200" rtl="0" algn="l">
              <a:spcBef>
                <a:spcPts val="1600"/>
              </a:spcBef>
              <a:spcAft>
                <a:spcPts val="0"/>
              </a:spcAft>
              <a:buNone/>
            </a:pPr>
            <a:r>
              <a:t/>
            </a:r>
            <a:endParaRPr b="1"/>
          </a:p>
          <a:p>
            <a:pPr indent="0" lvl="0" marL="457200" rtl="0" algn="l">
              <a:spcBef>
                <a:spcPts val="1600"/>
              </a:spcBef>
              <a:spcAft>
                <a:spcPts val="1600"/>
              </a:spcAft>
              <a:buNone/>
            </a:pPr>
            <a:r>
              <a:t/>
            </a:r>
            <a:endParaRPr b="1"/>
          </a:p>
        </p:txBody>
      </p:sp>
      <p:pic>
        <p:nvPicPr>
          <p:cNvPr id="415" name="Google Shape;415;p58"/>
          <p:cNvPicPr preferRelativeResize="0"/>
          <p:nvPr/>
        </p:nvPicPr>
        <p:blipFill>
          <a:blip r:embed="rId7">
            <a:alphaModFix/>
          </a:blip>
          <a:stretch>
            <a:fillRect/>
          </a:stretch>
        </p:blipFill>
        <p:spPr>
          <a:xfrm>
            <a:off x="3217000" y="2668200"/>
            <a:ext cx="1928000" cy="2148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82850" y="445025"/>
            <a:ext cx="8520600" cy="9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 </a:t>
            </a:r>
            <a:r>
              <a:rPr lang="en"/>
              <a:t>Anyway</a:t>
            </a:r>
            <a:r>
              <a:rPr lang="en"/>
              <a:t>?</a:t>
            </a:r>
            <a:endParaRPr/>
          </a:p>
        </p:txBody>
      </p:sp>
      <p:sp>
        <p:nvSpPr>
          <p:cNvPr id="84" name="Google Shape;84;p17"/>
          <p:cNvSpPr txBox="1"/>
          <p:nvPr>
            <p:ph idx="1" type="body"/>
          </p:nvPr>
        </p:nvSpPr>
        <p:spPr>
          <a:xfrm>
            <a:off x="311700" y="1742850"/>
            <a:ext cx="8520600" cy="28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software used to track your projects.</a:t>
            </a:r>
            <a:r>
              <a:rPr b="1" lang="en"/>
              <a:t>T</a:t>
            </a:r>
            <a:r>
              <a:rPr b="1" lang="en"/>
              <a:t>racking </a:t>
            </a:r>
            <a:r>
              <a:rPr lang="en"/>
              <a:t>means</a:t>
            </a:r>
            <a:endParaRPr/>
          </a:p>
          <a:p>
            <a:pPr indent="-342900" lvl="0" marL="457200" rtl="0" algn="l">
              <a:spcBef>
                <a:spcPts val="1600"/>
              </a:spcBef>
              <a:spcAft>
                <a:spcPts val="0"/>
              </a:spcAft>
              <a:buSzPts val="1800"/>
              <a:buAutoNum type="arabicPeriod"/>
            </a:pPr>
            <a:r>
              <a:rPr lang="en"/>
              <a:t>Helps you have a backup</a:t>
            </a:r>
            <a:endParaRPr/>
          </a:p>
          <a:p>
            <a:pPr indent="-342900" lvl="0" marL="457200" rtl="0" algn="l">
              <a:spcBef>
                <a:spcPts val="0"/>
              </a:spcBef>
              <a:spcAft>
                <a:spcPts val="0"/>
              </a:spcAft>
              <a:buSzPts val="1800"/>
              <a:buAutoNum type="arabicPeriod"/>
            </a:pPr>
            <a:r>
              <a:rPr lang="en"/>
              <a:t>Maintain</a:t>
            </a:r>
            <a:r>
              <a:rPr lang="en"/>
              <a:t> a history of changes,helps you compare different versions</a:t>
            </a:r>
            <a:endParaRPr/>
          </a:p>
          <a:p>
            <a:pPr indent="-342900" lvl="0" marL="457200" rtl="0" algn="l">
              <a:spcBef>
                <a:spcPts val="0"/>
              </a:spcBef>
              <a:spcAft>
                <a:spcPts val="0"/>
              </a:spcAft>
              <a:buSzPts val="1800"/>
              <a:buAutoNum type="arabicPeriod"/>
            </a:pPr>
            <a:r>
              <a:rPr lang="en"/>
              <a:t>Experiment without worries!</a:t>
            </a:r>
            <a:endParaRPr/>
          </a:p>
          <a:p>
            <a:pPr indent="-342900" lvl="0" marL="457200" rtl="0" algn="l">
              <a:spcBef>
                <a:spcPts val="0"/>
              </a:spcBef>
              <a:spcAft>
                <a:spcPts val="0"/>
              </a:spcAft>
              <a:buSzPts val="1800"/>
              <a:buAutoNum type="arabicPeriod"/>
            </a:pPr>
            <a:r>
              <a:rPr lang="en"/>
              <a:t>Colloborate effectively</a:t>
            </a:r>
            <a:endParaRPr/>
          </a:p>
          <a:p>
            <a:pPr indent="0" lvl="0" marL="0" rtl="0" algn="l">
              <a:spcBef>
                <a:spcPts val="1600"/>
              </a:spcBef>
              <a:spcAft>
                <a:spcPts val="0"/>
              </a:spcAft>
              <a:buNone/>
            </a:pPr>
            <a:r>
              <a:rPr lang="en"/>
              <a:t>Class of softwares which provide above features are called Version Control System.And </a:t>
            </a:r>
            <a:r>
              <a:rPr b="1" lang="en"/>
              <a:t>Git </a:t>
            </a:r>
            <a:r>
              <a:rPr lang="en"/>
              <a:t>is the most popular 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what way does Git track?</a:t>
            </a:r>
            <a:endParaRPr/>
          </a:p>
        </p:txBody>
      </p:sp>
      <p:sp>
        <p:nvSpPr>
          <p:cNvPr id="90" name="Google Shape;90;p18"/>
          <p:cNvSpPr txBox="1"/>
          <p:nvPr>
            <p:ph idx="1" type="body"/>
          </p:nvPr>
        </p:nvSpPr>
        <p:spPr>
          <a:xfrm>
            <a:off x="311700" y="1152475"/>
            <a:ext cx="8520600" cy="3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Git Tracks by taking snapshot of your project at different stages.</a:t>
            </a:r>
            <a:endParaRPr/>
          </a:p>
          <a:p>
            <a:pPr indent="0" lvl="0" marL="0" rtl="0" algn="l">
              <a:spcBef>
                <a:spcPts val="1600"/>
              </a:spcBef>
              <a:spcAft>
                <a:spcPts val="0"/>
              </a:spcAft>
              <a:buNone/>
            </a:pPr>
            <a:r>
              <a:rPr lang="en"/>
              <a:t>The Snapshot is taken when you save the state of your project by </a:t>
            </a:r>
            <a:r>
              <a:rPr b="1" lang="en"/>
              <a:t>Commiting</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91" name="Google Shape;91;p18"/>
          <p:cNvPicPr preferRelativeResize="0"/>
          <p:nvPr/>
        </p:nvPicPr>
        <p:blipFill>
          <a:blip r:embed="rId3">
            <a:alphaModFix/>
          </a:blip>
          <a:stretch>
            <a:fillRect/>
          </a:stretch>
        </p:blipFill>
        <p:spPr>
          <a:xfrm>
            <a:off x="311700" y="2124500"/>
            <a:ext cx="8520600" cy="2869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926050" y="-55800"/>
            <a:ext cx="7453050" cy="5054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152338"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Mental Model of Git Workflow</a:t>
            </a:r>
            <a:endParaRPr/>
          </a:p>
        </p:txBody>
      </p:sp>
      <p:pic>
        <p:nvPicPr>
          <p:cNvPr id="102" name="Google Shape;102;p20"/>
          <p:cNvPicPr preferRelativeResize="0"/>
          <p:nvPr/>
        </p:nvPicPr>
        <p:blipFill>
          <a:blip r:embed="rId4">
            <a:alphaModFix/>
          </a:blip>
          <a:stretch>
            <a:fillRect/>
          </a:stretch>
        </p:blipFill>
        <p:spPr>
          <a:xfrm>
            <a:off x="1666000" y="1413950"/>
            <a:ext cx="5493275" cy="315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623400" y="37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
        <p:nvSpPr>
          <p:cNvPr id="108" name="Google Shape;108;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 init</a:t>
            </a:r>
            <a:endParaRPr/>
          </a:p>
          <a:p>
            <a:pPr indent="0" lvl="0" marL="0" rtl="0" algn="ctr">
              <a:spcBef>
                <a:spcPts val="1600"/>
              </a:spcBef>
              <a:spcAft>
                <a:spcPts val="0"/>
              </a:spcAft>
              <a:buNone/>
            </a:pPr>
            <a:r>
              <a:rPr lang="en"/>
              <a:t>git add FileName</a:t>
            </a:r>
            <a:endParaRPr/>
          </a:p>
          <a:p>
            <a:pPr indent="0" lvl="0" marL="0" rtl="0" algn="ctr">
              <a:spcBef>
                <a:spcPts val="1600"/>
              </a:spcBef>
              <a:spcAft>
                <a:spcPts val="1600"/>
              </a:spcAft>
              <a:buNone/>
            </a:pPr>
            <a:r>
              <a:rPr lang="en"/>
              <a:t>git commit -m “A nice commit message”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